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77"/>
  </p:notesMasterIdLst>
  <p:sldIdLst>
    <p:sldId id="256" r:id="rId2"/>
    <p:sldId id="269" r:id="rId3"/>
    <p:sldId id="380" r:id="rId4"/>
    <p:sldId id="364" r:id="rId5"/>
    <p:sldId id="415" r:id="rId6"/>
    <p:sldId id="472" r:id="rId7"/>
    <p:sldId id="384" r:id="rId8"/>
    <p:sldId id="399" r:id="rId9"/>
    <p:sldId id="473" r:id="rId10"/>
    <p:sldId id="405" r:id="rId11"/>
    <p:sldId id="416" r:id="rId12"/>
    <p:sldId id="417" r:id="rId13"/>
    <p:sldId id="407" r:id="rId14"/>
    <p:sldId id="409" r:id="rId15"/>
    <p:sldId id="460" r:id="rId16"/>
    <p:sldId id="461" r:id="rId17"/>
    <p:sldId id="463" r:id="rId18"/>
    <p:sldId id="465" r:id="rId19"/>
    <p:sldId id="272" r:id="rId20"/>
    <p:sldId id="296" r:id="rId21"/>
    <p:sldId id="278" r:id="rId22"/>
    <p:sldId id="279" r:id="rId23"/>
    <p:sldId id="280" r:id="rId24"/>
    <p:sldId id="282" r:id="rId25"/>
    <p:sldId id="307" r:id="rId26"/>
    <p:sldId id="348" r:id="rId27"/>
    <p:sldId id="313" r:id="rId28"/>
    <p:sldId id="302" r:id="rId29"/>
    <p:sldId id="424" r:id="rId30"/>
    <p:sldId id="294" r:id="rId31"/>
    <p:sldId id="292" r:id="rId32"/>
    <p:sldId id="283" r:id="rId33"/>
    <p:sldId id="285" r:id="rId34"/>
    <p:sldId id="288" r:id="rId35"/>
    <p:sldId id="291" r:id="rId36"/>
    <p:sldId id="289" r:id="rId37"/>
    <p:sldId id="290" r:id="rId38"/>
    <p:sldId id="298" r:id="rId39"/>
    <p:sldId id="376" r:id="rId40"/>
    <p:sldId id="438" r:id="rId41"/>
    <p:sldId id="442" r:id="rId42"/>
    <p:sldId id="440" r:id="rId43"/>
    <p:sldId id="468" r:id="rId44"/>
    <p:sldId id="443" r:id="rId45"/>
    <p:sldId id="444" r:id="rId46"/>
    <p:sldId id="446" r:id="rId47"/>
    <p:sldId id="452" r:id="rId48"/>
    <p:sldId id="451" r:id="rId49"/>
    <p:sldId id="448" r:id="rId50"/>
    <p:sldId id="454" r:id="rId51"/>
    <p:sldId id="377" r:id="rId52"/>
    <p:sldId id="378" r:id="rId53"/>
    <p:sldId id="414" r:id="rId54"/>
    <p:sldId id="329" r:id="rId55"/>
    <p:sldId id="317" r:id="rId56"/>
    <p:sldId id="469" r:id="rId57"/>
    <p:sldId id="318" r:id="rId58"/>
    <p:sldId id="316" r:id="rId59"/>
    <p:sldId id="315" r:id="rId60"/>
    <p:sldId id="320" r:id="rId61"/>
    <p:sldId id="365" r:id="rId62"/>
    <p:sldId id="367" r:id="rId63"/>
    <p:sldId id="287" r:id="rId64"/>
    <p:sldId id="310" r:id="rId65"/>
    <p:sldId id="342" r:id="rId66"/>
    <p:sldId id="470" r:id="rId67"/>
    <p:sldId id="258" r:id="rId68"/>
    <p:sldId id="343" r:id="rId69"/>
    <p:sldId id="341" r:id="rId70"/>
    <p:sldId id="325" r:id="rId71"/>
    <p:sldId id="369" r:id="rId72"/>
    <p:sldId id="334" r:id="rId73"/>
    <p:sldId id="371" r:id="rId74"/>
    <p:sldId id="374" r:id="rId75"/>
    <p:sldId id="467" r:id="rId7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Verdana" charset="0"/>
        <a:ea typeface="MS PGothic" charset="0"/>
        <a:cs typeface="MS PGothic" charset="0"/>
      </a:defRPr>
    </a:lvl1pPr>
    <a:lvl2pPr marL="457200" algn="l" rtl="0" eaLnBrk="0" fontAlgn="base" hangingPunct="0">
      <a:spcBef>
        <a:spcPct val="0"/>
      </a:spcBef>
      <a:spcAft>
        <a:spcPct val="0"/>
      </a:spcAft>
      <a:defRPr sz="2400" kern="1200">
        <a:solidFill>
          <a:schemeClr val="tx1"/>
        </a:solidFill>
        <a:latin typeface="Verdana" charset="0"/>
        <a:ea typeface="MS PGothic" charset="0"/>
        <a:cs typeface="MS PGothic" charset="0"/>
      </a:defRPr>
    </a:lvl2pPr>
    <a:lvl3pPr marL="914400" algn="l" rtl="0" eaLnBrk="0" fontAlgn="base" hangingPunct="0">
      <a:spcBef>
        <a:spcPct val="0"/>
      </a:spcBef>
      <a:spcAft>
        <a:spcPct val="0"/>
      </a:spcAft>
      <a:defRPr sz="2400" kern="1200">
        <a:solidFill>
          <a:schemeClr val="tx1"/>
        </a:solidFill>
        <a:latin typeface="Verdana" charset="0"/>
        <a:ea typeface="MS PGothic" charset="0"/>
        <a:cs typeface="MS PGothic" charset="0"/>
      </a:defRPr>
    </a:lvl3pPr>
    <a:lvl4pPr marL="1371600" algn="l" rtl="0" eaLnBrk="0" fontAlgn="base" hangingPunct="0">
      <a:spcBef>
        <a:spcPct val="0"/>
      </a:spcBef>
      <a:spcAft>
        <a:spcPct val="0"/>
      </a:spcAft>
      <a:defRPr sz="2400" kern="1200">
        <a:solidFill>
          <a:schemeClr val="tx1"/>
        </a:solidFill>
        <a:latin typeface="Verdana" charset="0"/>
        <a:ea typeface="MS PGothic" charset="0"/>
        <a:cs typeface="MS PGothic" charset="0"/>
      </a:defRPr>
    </a:lvl4pPr>
    <a:lvl5pPr marL="1828800" algn="l" rtl="0" eaLnBrk="0" fontAlgn="base" hangingPunct="0">
      <a:spcBef>
        <a:spcPct val="0"/>
      </a:spcBef>
      <a:spcAft>
        <a:spcPct val="0"/>
      </a:spcAft>
      <a:defRPr sz="2400" kern="1200">
        <a:solidFill>
          <a:schemeClr val="tx1"/>
        </a:solidFill>
        <a:latin typeface="Verdana" charset="0"/>
        <a:ea typeface="MS PGothic" charset="0"/>
        <a:cs typeface="MS PGothic" charset="0"/>
      </a:defRPr>
    </a:lvl5pPr>
    <a:lvl6pPr marL="2286000" algn="l" defTabSz="457200" rtl="0" eaLnBrk="1" latinLnBrk="0" hangingPunct="1">
      <a:defRPr sz="2400" kern="1200">
        <a:solidFill>
          <a:schemeClr val="tx1"/>
        </a:solidFill>
        <a:latin typeface="Verdana" charset="0"/>
        <a:ea typeface="MS PGothic" charset="0"/>
        <a:cs typeface="MS PGothic" charset="0"/>
      </a:defRPr>
    </a:lvl6pPr>
    <a:lvl7pPr marL="2743200" algn="l" defTabSz="457200" rtl="0" eaLnBrk="1" latinLnBrk="0" hangingPunct="1">
      <a:defRPr sz="2400" kern="1200">
        <a:solidFill>
          <a:schemeClr val="tx1"/>
        </a:solidFill>
        <a:latin typeface="Verdana" charset="0"/>
        <a:ea typeface="MS PGothic" charset="0"/>
        <a:cs typeface="MS PGothic" charset="0"/>
      </a:defRPr>
    </a:lvl7pPr>
    <a:lvl8pPr marL="3200400" algn="l" defTabSz="457200" rtl="0" eaLnBrk="1" latinLnBrk="0" hangingPunct="1">
      <a:defRPr sz="2400" kern="1200">
        <a:solidFill>
          <a:schemeClr val="tx1"/>
        </a:solidFill>
        <a:latin typeface="Verdana" charset="0"/>
        <a:ea typeface="MS PGothic" charset="0"/>
        <a:cs typeface="MS PGothic" charset="0"/>
      </a:defRPr>
    </a:lvl8pPr>
    <a:lvl9pPr marL="3657600" algn="l" defTabSz="457200" rtl="0" eaLnBrk="1" latinLnBrk="0" hangingPunct="1">
      <a:defRPr sz="2400" kern="1200">
        <a:solidFill>
          <a:schemeClr val="tx1"/>
        </a:solidFill>
        <a:latin typeface="Verdana" charset="0"/>
        <a:ea typeface="MS PGothic" charset="0"/>
        <a:cs typeface="MS PGothic"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5" d="100"/>
          <a:sy n="125" d="100"/>
        </p:scale>
        <p:origin x="-112" y="-9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266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viewProps" Target="viewProps.xml"/><Relationship Id="rId81" Type="http://schemas.openxmlformats.org/officeDocument/2006/relationships/theme" Target="theme/theme1.xml"/><Relationship Id="rId82" Type="http://schemas.openxmlformats.org/officeDocument/2006/relationships/tableStyles" Target="tableStyles.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notesMaster" Target="notesMasters/notesMaster1.xml"/><Relationship Id="rId78" Type="http://schemas.openxmlformats.org/officeDocument/2006/relationships/printerSettings" Target="printerSettings/printerSettings1.bin"/><Relationship Id="rId79" Type="http://schemas.openxmlformats.org/officeDocument/2006/relationships/presProps" Target="presProp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mn-ea"/>
                <a:cs typeface="+mn-cs"/>
              </a:defRPr>
            </a:lvl1pPr>
          </a:lstStyle>
          <a:p>
            <a:pPr>
              <a:defRPr/>
            </a:pPr>
            <a:endParaRPr lang="en-US"/>
          </a:p>
        </p:txBody>
      </p:sp>
      <p:sp>
        <p:nvSpPr>
          <p:cNvPr id="112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mn-ea"/>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mn-ea"/>
                <a:cs typeface="+mn-cs"/>
              </a:defRPr>
            </a:lvl1pPr>
          </a:lstStyle>
          <a:p>
            <a:pPr>
              <a:defRPr/>
            </a:pPr>
            <a:endParaRPr lang="en-US"/>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charset="0"/>
              </a:defRPr>
            </a:lvl1pPr>
          </a:lstStyle>
          <a:p>
            <a:pPr>
              <a:defRPr/>
            </a:pPr>
            <a:fld id="{970733C0-A868-0542-8A3A-35A2E0380C36}" type="slidenum">
              <a:rPr lang="en-US"/>
              <a:pPr>
                <a:defRPr/>
              </a:pPr>
              <a:t>‹#›</a:t>
            </a:fld>
            <a:endParaRPr lang="en-US"/>
          </a:p>
        </p:txBody>
      </p:sp>
    </p:spTree>
    <p:extLst>
      <p:ext uri="{BB962C8B-B14F-4D97-AF65-F5344CB8AC3E}">
        <p14:creationId xmlns:p14="http://schemas.microsoft.com/office/powerpoint/2010/main" val="25325013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charset="0"/>
                <a:ea typeface="MS PGothic" charset="0"/>
                <a:cs typeface="MS PGothic" charset="0"/>
              </a:defRPr>
            </a:lvl1pPr>
            <a:lvl2pPr marL="742950" indent="-285750">
              <a:defRPr sz="2400">
                <a:solidFill>
                  <a:schemeClr val="tx1"/>
                </a:solidFill>
                <a:latin typeface="Verdana" charset="0"/>
                <a:ea typeface="MS PGothic" charset="0"/>
                <a:cs typeface="MS PGothic" charset="0"/>
              </a:defRPr>
            </a:lvl2pPr>
            <a:lvl3pPr marL="1143000" indent="-228600">
              <a:defRPr sz="2400">
                <a:solidFill>
                  <a:schemeClr val="tx1"/>
                </a:solidFill>
                <a:latin typeface="Verdana" charset="0"/>
                <a:ea typeface="MS PGothic" charset="0"/>
                <a:cs typeface="MS PGothic" charset="0"/>
              </a:defRPr>
            </a:lvl3pPr>
            <a:lvl4pPr marL="1600200" indent="-228600">
              <a:defRPr sz="2400">
                <a:solidFill>
                  <a:schemeClr val="tx1"/>
                </a:solidFill>
                <a:latin typeface="Verdana" charset="0"/>
                <a:ea typeface="MS PGothic" charset="0"/>
                <a:cs typeface="MS PGothic" charset="0"/>
              </a:defRPr>
            </a:lvl4pPr>
            <a:lvl5pPr marL="2057400" indent="-228600">
              <a:defRPr sz="24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Verdana" charset="0"/>
                <a:ea typeface="MS PGothic" charset="0"/>
                <a:cs typeface="MS PGothic" charset="0"/>
              </a:defRPr>
            </a:lvl9pPr>
          </a:lstStyle>
          <a:p>
            <a:fld id="{3938C530-F805-8A40-B887-4F0C231679CF}" type="slidenum">
              <a:rPr lang="en-US" sz="1200">
                <a:latin typeface="Arial" charset="0"/>
              </a:rPr>
              <a:pPr/>
              <a:t>8</a:t>
            </a:fld>
            <a:endParaRPr lang="en-US" sz="1200">
              <a:latin typeface="Arial" charset="0"/>
            </a:endParaRPr>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marL="228600" indent="-228600">
              <a:buFontTx/>
              <a:buAutoNum type="arabicPeriod"/>
            </a:pPr>
            <a:endParaRPr lang="en-US">
              <a:ea typeface="MS PGothic"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charset="0"/>
                <a:ea typeface="MS PGothic" charset="0"/>
                <a:cs typeface="MS PGothic" charset="0"/>
              </a:defRPr>
            </a:lvl1pPr>
            <a:lvl2pPr marL="742950" indent="-285750">
              <a:defRPr sz="2400">
                <a:solidFill>
                  <a:schemeClr val="tx1"/>
                </a:solidFill>
                <a:latin typeface="Verdana" charset="0"/>
                <a:ea typeface="MS PGothic" charset="0"/>
                <a:cs typeface="MS PGothic" charset="0"/>
              </a:defRPr>
            </a:lvl2pPr>
            <a:lvl3pPr marL="1143000" indent="-228600">
              <a:defRPr sz="2400">
                <a:solidFill>
                  <a:schemeClr val="tx1"/>
                </a:solidFill>
                <a:latin typeface="Verdana" charset="0"/>
                <a:ea typeface="MS PGothic" charset="0"/>
                <a:cs typeface="MS PGothic" charset="0"/>
              </a:defRPr>
            </a:lvl3pPr>
            <a:lvl4pPr marL="1600200" indent="-228600">
              <a:defRPr sz="2400">
                <a:solidFill>
                  <a:schemeClr val="tx1"/>
                </a:solidFill>
                <a:latin typeface="Verdana" charset="0"/>
                <a:ea typeface="MS PGothic" charset="0"/>
                <a:cs typeface="MS PGothic" charset="0"/>
              </a:defRPr>
            </a:lvl4pPr>
            <a:lvl5pPr marL="2057400" indent="-228600">
              <a:defRPr sz="24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Verdana" charset="0"/>
                <a:ea typeface="MS PGothic" charset="0"/>
                <a:cs typeface="MS PGothic" charset="0"/>
              </a:defRPr>
            </a:lvl9pPr>
          </a:lstStyle>
          <a:p>
            <a:fld id="{5C1E1D9D-6976-9045-B9BC-05F9F641B5E5}" type="slidenum">
              <a:rPr lang="en-US" sz="1200">
                <a:latin typeface="Arial" charset="0"/>
              </a:rPr>
              <a:pPr/>
              <a:t>9</a:t>
            </a:fld>
            <a:endParaRPr lang="en-US" sz="1200">
              <a:latin typeface="Arial" charset="0"/>
            </a:endParaRPr>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MS PGothic"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charset="0"/>
                <a:ea typeface="MS PGothic" charset="0"/>
                <a:cs typeface="MS PGothic" charset="0"/>
              </a:defRPr>
            </a:lvl1pPr>
            <a:lvl2pPr marL="742950" indent="-285750">
              <a:defRPr sz="2400">
                <a:solidFill>
                  <a:schemeClr val="tx1"/>
                </a:solidFill>
                <a:latin typeface="Verdana" charset="0"/>
                <a:ea typeface="MS PGothic" charset="0"/>
                <a:cs typeface="MS PGothic" charset="0"/>
              </a:defRPr>
            </a:lvl2pPr>
            <a:lvl3pPr marL="1143000" indent="-228600">
              <a:defRPr sz="2400">
                <a:solidFill>
                  <a:schemeClr val="tx1"/>
                </a:solidFill>
                <a:latin typeface="Verdana" charset="0"/>
                <a:ea typeface="MS PGothic" charset="0"/>
                <a:cs typeface="MS PGothic" charset="0"/>
              </a:defRPr>
            </a:lvl3pPr>
            <a:lvl4pPr marL="1600200" indent="-228600">
              <a:defRPr sz="2400">
                <a:solidFill>
                  <a:schemeClr val="tx1"/>
                </a:solidFill>
                <a:latin typeface="Verdana" charset="0"/>
                <a:ea typeface="MS PGothic" charset="0"/>
                <a:cs typeface="MS PGothic" charset="0"/>
              </a:defRPr>
            </a:lvl4pPr>
            <a:lvl5pPr marL="2057400" indent="-228600">
              <a:defRPr sz="24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Verdana" charset="0"/>
                <a:ea typeface="MS PGothic" charset="0"/>
                <a:cs typeface="MS PGothic" charset="0"/>
              </a:defRPr>
            </a:lvl9pPr>
          </a:lstStyle>
          <a:p>
            <a:fld id="{499F2793-8A03-094C-BCBB-21105944C981}" type="slidenum">
              <a:rPr lang="en-US" sz="1200">
                <a:latin typeface="Arial" charset="0"/>
              </a:rPr>
              <a:pPr/>
              <a:t>13</a:t>
            </a:fld>
            <a:endParaRPr lang="en-US" sz="1200">
              <a:latin typeface="Arial" charset="0"/>
            </a:endParaRPr>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MS PGothic"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charset="0"/>
                <a:ea typeface="MS PGothic" charset="0"/>
                <a:cs typeface="MS PGothic" charset="0"/>
              </a:defRPr>
            </a:lvl1pPr>
            <a:lvl2pPr marL="742950" indent="-285750">
              <a:defRPr sz="2400">
                <a:solidFill>
                  <a:schemeClr val="tx1"/>
                </a:solidFill>
                <a:latin typeface="Verdana" charset="0"/>
                <a:ea typeface="MS PGothic" charset="0"/>
                <a:cs typeface="MS PGothic" charset="0"/>
              </a:defRPr>
            </a:lvl2pPr>
            <a:lvl3pPr marL="1143000" indent="-228600">
              <a:defRPr sz="2400">
                <a:solidFill>
                  <a:schemeClr val="tx1"/>
                </a:solidFill>
                <a:latin typeface="Verdana" charset="0"/>
                <a:ea typeface="MS PGothic" charset="0"/>
                <a:cs typeface="MS PGothic" charset="0"/>
              </a:defRPr>
            </a:lvl3pPr>
            <a:lvl4pPr marL="1600200" indent="-228600">
              <a:defRPr sz="2400">
                <a:solidFill>
                  <a:schemeClr val="tx1"/>
                </a:solidFill>
                <a:latin typeface="Verdana" charset="0"/>
                <a:ea typeface="MS PGothic" charset="0"/>
                <a:cs typeface="MS PGothic" charset="0"/>
              </a:defRPr>
            </a:lvl4pPr>
            <a:lvl5pPr marL="2057400" indent="-228600">
              <a:defRPr sz="24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Verdana" charset="0"/>
                <a:ea typeface="MS PGothic" charset="0"/>
                <a:cs typeface="MS PGothic" charset="0"/>
              </a:defRPr>
            </a:lvl9pPr>
          </a:lstStyle>
          <a:p>
            <a:fld id="{26C63CB2-AD80-C24A-BF54-0ECAE5B11B1D}" type="slidenum">
              <a:rPr lang="en-US" sz="1200">
                <a:latin typeface="Arial" charset="0"/>
              </a:rPr>
              <a:pPr/>
              <a:t>14</a:t>
            </a:fld>
            <a:endParaRPr lang="en-US" sz="1200">
              <a:latin typeface="Arial" charset="0"/>
            </a:endParaRPr>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MS PGothic"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charset="0"/>
                <a:ea typeface="MS PGothic" charset="0"/>
                <a:cs typeface="MS PGothic" charset="0"/>
              </a:defRPr>
            </a:lvl1pPr>
            <a:lvl2pPr marL="742950" indent="-285750">
              <a:defRPr sz="2400">
                <a:solidFill>
                  <a:schemeClr val="tx1"/>
                </a:solidFill>
                <a:latin typeface="Verdana" charset="0"/>
                <a:ea typeface="MS PGothic" charset="0"/>
                <a:cs typeface="MS PGothic" charset="0"/>
              </a:defRPr>
            </a:lvl2pPr>
            <a:lvl3pPr marL="1143000" indent="-228600">
              <a:defRPr sz="2400">
                <a:solidFill>
                  <a:schemeClr val="tx1"/>
                </a:solidFill>
                <a:latin typeface="Verdana" charset="0"/>
                <a:ea typeface="MS PGothic" charset="0"/>
                <a:cs typeface="MS PGothic" charset="0"/>
              </a:defRPr>
            </a:lvl3pPr>
            <a:lvl4pPr marL="1600200" indent="-228600">
              <a:defRPr sz="2400">
                <a:solidFill>
                  <a:schemeClr val="tx1"/>
                </a:solidFill>
                <a:latin typeface="Verdana" charset="0"/>
                <a:ea typeface="MS PGothic" charset="0"/>
                <a:cs typeface="MS PGothic" charset="0"/>
              </a:defRPr>
            </a:lvl4pPr>
            <a:lvl5pPr marL="2057400" indent="-228600">
              <a:defRPr sz="24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Verdana" charset="0"/>
                <a:ea typeface="MS PGothic" charset="0"/>
                <a:cs typeface="MS PGothic" charset="0"/>
              </a:defRPr>
            </a:lvl9pPr>
          </a:lstStyle>
          <a:p>
            <a:fld id="{44A3EAED-71B6-714F-B481-66457352A6B0}" type="slidenum">
              <a:rPr lang="en-US" sz="1200">
                <a:latin typeface="Arial" charset="0"/>
              </a:rPr>
              <a:pPr/>
              <a:t>16</a:t>
            </a:fld>
            <a:endParaRPr lang="en-US" sz="1200">
              <a:latin typeface="Arial" charset="0"/>
            </a:endParaRPr>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marL="228600" indent="-228600">
              <a:buFontTx/>
              <a:buAutoNum type="arabicPeriod"/>
            </a:pPr>
            <a:endParaRPr lang="en-US">
              <a:ea typeface="MS PGothic"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charset="0"/>
                <a:ea typeface="MS PGothic" charset="0"/>
                <a:cs typeface="MS PGothic" charset="0"/>
              </a:defRPr>
            </a:lvl1pPr>
            <a:lvl2pPr marL="742950" indent="-285750">
              <a:defRPr sz="2400">
                <a:solidFill>
                  <a:schemeClr val="tx1"/>
                </a:solidFill>
                <a:latin typeface="Verdana" charset="0"/>
                <a:ea typeface="MS PGothic" charset="0"/>
                <a:cs typeface="MS PGothic" charset="0"/>
              </a:defRPr>
            </a:lvl2pPr>
            <a:lvl3pPr marL="1143000" indent="-228600">
              <a:defRPr sz="2400">
                <a:solidFill>
                  <a:schemeClr val="tx1"/>
                </a:solidFill>
                <a:latin typeface="Verdana" charset="0"/>
                <a:ea typeface="MS PGothic" charset="0"/>
                <a:cs typeface="MS PGothic" charset="0"/>
              </a:defRPr>
            </a:lvl3pPr>
            <a:lvl4pPr marL="1600200" indent="-228600">
              <a:defRPr sz="2400">
                <a:solidFill>
                  <a:schemeClr val="tx1"/>
                </a:solidFill>
                <a:latin typeface="Verdana" charset="0"/>
                <a:ea typeface="MS PGothic" charset="0"/>
                <a:cs typeface="MS PGothic" charset="0"/>
              </a:defRPr>
            </a:lvl4pPr>
            <a:lvl5pPr marL="2057400" indent="-228600">
              <a:defRPr sz="24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Verdana" charset="0"/>
                <a:ea typeface="MS PGothic" charset="0"/>
                <a:cs typeface="MS PGothic" charset="0"/>
              </a:defRPr>
            </a:lvl9pPr>
          </a:lstStyle>
          <a:p>
            <a:fld id="{A8ADC154-98DA-504F-8F11-A0AEAAEB61D5}" type="slidenum">
              <a:rPr lang="en-US" sz="1200">
                <a:latin typeface="Arial" charset="0"/>
              </a:rPr>
              <a:pPr/>
              <a:t>18</a:t>
            </a:fld>
            <a:endParaRPr lang="en-US" sz="1200">
              <a:latin typeface="Arial" charset="0"/>
            </a:endParaRPr>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MS PGothic"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charset="0"/>
                <a:ea typeface="MS PGothic" charset="0"/>
                <a:cs typeface="MS PGothic" charset="0"/>
              </a:defRPr>
            </a:lvl1pPr>
            <a:lvl2pPr marL="742950" indent="-285750">
              <a:defRPr sz="2400">
                <a:solidFill>
                  <a:schemeClr val="tx1"/>
                </a:solidFill>
                <a:latin typeface="Verdana" charset="0"/>
                <a:ea typeface="MS PGothic" charset="0"/>
                <a:cs typeface="MS PGothic" charset="0"/>
              </a:defRPr>
            </a:lvl2pPr>
            <a:lvl3pPr marL="1143000" indent="-228600">
              <a:defRPr sz="2400">
                <a:solidFill>
                  <a:schemeClr val="tx1"/>
                </a:solidFill>
                <a:latin typeface="Verdana" charset="0"/>
                <a:ea typeface="MS PGothic" charset="0"/>
                <a:cs typeface="MS PGothic" charset="0"/>
              </a:defRPr>
            </a:lvl3pPr>
            <a:lvl4pPr marL="1600200" indent="-228600">
              <a:defRPr sz="2400">
                <a:solidFill>
                  <a:schemeClr val="tx1"/>
                </a:solidFill>
                <a:latin typeface="Verdana" charset="0"/>
                <a:ea typeface="MS PGothic" charset="0"/>
                <a:cs typeface="MS PGothic" charset="0"/>
              </a:defRPr>
            </a:lvl4pPr>
            <a:lvl5pPr marL="2057400" indent="-228600">
              <a:defRPr sz="24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Verdana" charset="0"/>
                <a:ea typeface="MS PGothic" charset="0"/>
                <a:cs typeface="MS PGothic" charset="0"/>
              </a:defRPr>
            </a:lvl9pPr>
          </a:lstStyle>
          <a:p>
            <a:fld id="{3951731E-43ED-C14A-A7AA-921F74ABC806}" type="slidenum">
              <a:rPr lang="en-US" sz="1200">
                <a:latin typeface="Arial" charset="0"/>
              </a:rPr>
              <a:pPr/>
              <a:t>53</a:t>
            </a:fld>
            <a:endParaRPr lang="en-US" sz="1200">
              <a:latin typeface="Arial" charset="0"/>
            </a:endParaRPr>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MS PGothic"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charset="0"/>
                <a:ea typeface="MS PGothic" charset="0"/>
                <a:cs typeface="MS PGothic" charset="0"/>
              </a:defRPr>
            </a:lvl1pPr>
            <a:lvl2pPr marL="742950" indent="-285750">
              <a:defRPr sz="2400">
                <a:solidFill>
                  <a:schemeClr val="tx1"/>
                </a:solidFill>
                <a:latin typeface="Verdana" charset="0"/>
                <a:ea typeface="MS PGothic" charset="0"/>
                <a:cs typeface="MS PGothic" charset="0"/>
              </a:defRPr>
            </a:lvl2pPr>
            <a:lvl3pPr marL="1143000" indent="-228600">
              <a:defRPr sz="2400">
                <a:solidFill>
                  <a:schemeClr val="tx1"/>
                </a:solidFill>
                <a:latin typeface="Verdana" charset="0"/>
                <a:ea typeface="MS PGothic" charset="0"/>
                <a:cs typeface="MS PGothic" charset="0"/>
              </a:defRPr>
            </a:lvl3pPr>
            <a:lvl4pPr marL="1600200" indent="-228600">
              <a:defRPr sz="2400">
                <a:solidFill>
                  <a:schemeClr val="tx1"/>
                </a:solidFill>
                <a:latin typeface="Verdana" charset="0"/>
                <a:ea typeface="MS PGothic" charset="0"/>
                <a:cs typeface="MS PGothic" charset="0"/>
              </a:defRPr>
            </a:lvl4pPr>
            <a:lvl5pPr marL="2057400" indent="-228600">
              <a:defRPr sz="24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Verdana" charset="0"/>
                <a:ea typeface="MS PGothic" charset="0"/>
                <a:cs typeface="MS PGothic" charset="0"/>
              </a:defRPr>
            </a:lvl9pPr>
          </a:lstStyle>
          <a:p>
            <a:fld id="{E6021C96-229A-F44B-BDD8-92E9E1CF20D8}" type="slidenum">
              <a:rPr lang="en-US" sz="1200">
                <a:latin typeface="Arial" charset="0"/>
              </a:rPr>
              <a:pPr/>
              <a:t>74</a:t>
            </a:fld>
            <a:endParaRPr lang="en-US" sz="1200">
              <a:latin typeface="Arial" charset="0"/>
            </a:endParaRPr>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MS PGothic"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1" name="Date Placeholder 27"/>
          <p:cNvSpPr>
            <a:spLocks noGrp="1"/>
          </p:cNvSpPr>
          <p:nvPr>
            <p:ph type="dt" sz="half" idx="10"/>
          </p:nvPr>
        </p:nvSpPr>
        <p:spPr/>
        <p:txBody>
          <a:bodyPr/>
          <a:lstStyle>
            <a:lvl1pPr>
              <a:defRPr/>
            </a:lvl1pPr>
          </a:lstStyle>
          <a:p>
            <a:pPr>
              <a:defRPr/>
            </a:pPr>
            <a:endParaRPr lang="en-US"/>
          </a:p>
        </p:txBody>
      </p:sp>
      <p:sp>
        <p:nvSpPr>
          <p:cNvPr id="12" name="Footer Placeholder 16"/>
          <p:cNvSpPr>
            <a:spLocks noGrp="1"/>
          </p:cNvSpPr>
          <p:nvPr>
            <p:ph type="ftr" sz="quarter" idx="11"/>
          </p:nvPr>
        </p:nvSpPr>
        <p:spPr/>
        <p:txBody>
          <a:bodyPr/>
          <a:lstStyle>
            <a:lvl1pPr>
              <a:defRPr/>
            </a:lvl1pPr>
          </a:lstStyle>
          <a:p>
            <a:pPr>
              <a:defRPr/>
            </a:pPr>
            <a:endParaRPr lang="en-US"/>
          </a:p>
        </p:txBody>
      </p:sp>
      <p:sp>
        <p:nvSpPr>
          <p:cNvPr id="13" name="Slide Number Placeholder 28"/>
          <p:cNvSpPr>
            <a:spLocks noGrp="1"/>
          </p:cNvSpPr>
          <p:nvPr>
            <p:ph type="sldNum" sz="quarter" idx="12"/>
          </p:nvPr>
        </p:nvSpPr>
        <p:spPr/>
        <p:txBody>
          <a:bodyPr/>
          <a:lstStyle>
            <a:lvl1pPr>
              <a:defRPr smtClean="0"/>
            </a:lvl1pPr>
          </a:lstStyle>
          <a:p>
            <a:pPr>
              <a:defRPr/>
            </a:pPr>
            <a:fld id="{9CD381B7-889F-224E-A524-0C731669A79B}" type="slidenum">
              <a:rPr lang="en-US"/>
              <a:pPr>
                <a:defRPr/>
              </a:pPr>
              <a:t>‹#›</a:t>
            </a:fld>
            <a:endParaRPr lang="en-US"/>
          </a:p>
        </p:txBody>
      </p:sp>
    </p:spTree>
    <p:extLst>
      <p:ext uri="{BB962C8B-B14F-4D97-AF65-F5344CB8AC3E}">
        <p14:creationId xmlns:p14="http://schemas.microsoft.com/office/powerpoint/2010/main" val="4078406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C3A452A4-6BB6-5441-BFC3-C8F4B5EDBCD9}" type="slidenum">
              <a:rPr lang="en-US"/>
              <a:pPr>
                <a:defRPr/>
              </a:pPr>
              <a:t>‹#›</a:t>
            </a:fld>
            <a:endParaRPr lang="en-US"/>
          </a:p>
        </p:txBody>
      </p:sp>
    </p:spTree>
    <p:extLst>
      <p:ext uri="{BB962C8B-B14F-4D97-AF65-F5344CB8AC3E}">
        <p14:creationId xmlns:p14="http://schemas.microsoft.com/office/powerpoint/2010/main" val="3563633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CBC66ECC-7256-CA42-B0EC-E1EC71B77B46}" type="slidenum">
              <a:rPr lang="en-US"/>
              <a:pPr>
                <a:defRPr/>
              </a:pPr>
              <a:t>‹#›</a:t>
            </a:fld>
            <a:endParaRPr lang="en-US"/>
          </a:p>
        </p:txBody>
      </p:sp>
    </p:spTree>
    <p:extLst>
      <p:ext uri="{BB962C8B-B14F-4D97-AF65-F5344CB8AC3E}">
        <p14:creationId xmlns:p14="http://schemas.microsoft.com/office/powerpoint/2010/main" val="930038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12160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566738" y="1752600"/>
            <a:ext cx="8001000" cy="4267200"/>
          </a:xfrm>
        </p:spPr>
        <p:txBody>
          <a:bodyPr>
            <a:normAutofit/>
          </a:bodyPr>
          <a:lstStyle/>
          <a:p>
            <a:pPr lvl="0"/>
            <a:endParaRPr lang="en-US" noProof="0" smtClean="0"/>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6F6159E5-E5EB-544F-A65C-D0CAFF3E657D}" type="slidenum">
              <a:rPr lang="en-US"/>
              <a:pPr>
                <a:defRPr/>
              </a:pPr>
              <a:t>‹#›</a:t>
            </a:fld>
            <a:endParaRPr lang="en-US"/>
          </a:p>
        </p:txBody>
      </p:sp>
    </p:spTree>
    <p:extLst>
      <p:ext uri="{BB962C8B-B14F-4D97-AF65-F5344CB8AC3E}">
        <p14:creationId xmlns:p14="http://schemas.microsoft.com/office/powerpoint/2010/main" val="14948287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51575"/>
            <a:ext cx="2133600" cy="476250"/>
          </a:xfrm>
        </p:spPr>
        <p:txBody>
          <a:bodyPr/>
          <a:lstStyle>
            <a:lvl1pPr>
              <a:defRPr/>
            </a:lvl1pPr>
          </a:lstStyle>
          <a:p>
            <a:pPr>
              <a:defRPr/>
            </a:pPr>
            <a:endParaRPr lang="en-US"/>
          </a:p>
        </p:txBody>
      </p:sp>
      <p:sp>
        <p:nvSpPr>
          <p:cNvPr id="6" name="Slide Number Placeholder 5"/>
          <p:cNvSpPr>
            <a:spLocks noGrp="1"/>
          </p:cNvSpPr>
          <p:nvPr>
            <p:ph type="sldNum" sz="quarter" idx="11"/>
          </p:nvPr>
        </p:nvSpPr>
        <p:spPr>
          <a:xfrm>
            <a:off x="6553200" y="6248400"/>
            <a:ext cx="2133600" cy="476250"/>
          </a:xfrm>
        </p:spPr>
        <p:txBody>
          <a:bodyPr/>
          <a:lstStyle>
            <a:lvl1pPr>
              <a:defRPr smtClean="0"/>
            </a:lvl1pPr>
          </a:lstStyle>
          <a:p>
            <a:pPr>
              <a:defRPr/>
            </a:pPr>
            <a:fld id="{ED0AD2C5-5810-AE47-8C2F-5D17AAB04079}" type="slidenum">
              <a:rPr lang="en-US"/>
              <a:pPr>
                <a:defRPr/>
              </a:pPr>
              <a:t>‹#›</a:t>
            </a:fld>
            <a:endParaRPr lang="en-US"/>
          </a:p>
        </p:txBody>
      </p:sp>
      <p:sp>
        <p:nvSpPr>
          <p:cNvPr id="7" name="Footer Placeholder 6"/>
          <p:cNvSpPr>
            <a:spLocks noGrp="1"/>
          </p:cNvSpPr>
          <p:nvPr>
            <p:ph type="ftr" sz="quarter" idx="12"/>
          </p:nvPr>
        </p:nvSpPr>
        <p:spPr>
          <a:xfrm>
            <a:off x="3124200" y="6248400"/>
            <a:ext cx="2895600" cy="476250"/>
          </a:xfrm>
        </p:spPr>
        <p:txBody>
          <a:bodyPr/>
          <a:lstStyle>
            <a:lvl1pPr>
              <a:defRPr/>
            </a:lvl1pPr>
          </a:lstStyle>
          <a:p>
            <a:pPr>
              <a:defRPr/>
            </a:pPr>
            <a:endParaRPr lang="en-US"/>
          </a:p>
        </p:txBody>
      </p:sp>
    </p:spTree>
    <p:extLst>
      <p:ext uri="{BB962C8B-B14F-4D97-AF65-F5344CB8AC3E}">
        <p14:creationId xmlns:p14="http://schemas.microsoft.com/office/powerpoint/2010/main" val="1829254933"/>
      </p:ext>
    </p:extLst>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D8F717FF-7F1E-5F4F-A669-B1AAFEB0345D}" type="slidenum">
              <a:rPr lang="en-US"/>
              <a:pPr>
                <a:defRPr/>
              </a:pPr>
              <a:t>‹#›</a:t>
            </a:fld>
            <a:endParaRPr lang="en-US"/>
          </a:p>
        </p:txBody>
      </p:sp>
    </p:spTree>
    <p:extLst>
      <p:ext uri="{BB962C8B-B14F-4D97-AF65-F5344CB8AC3E}">
        <p14:creationId xmlns:p14="http://schemas.microsoft.com/office/powerpoint/2010/main" val="3710761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smtClean="0"/>
            </a:lvl1pPr>
          </a:lstStyle>
          <a:p>
            <a:pPr>
              <a:defRPr/>
            </a:pPr>
            <a:fld id="{993550F1-DD9A-794F-8D31-5D7A2C7CC78D}" type="slidenum">
              <a:rPr lang="en-US"/>
              <a:pPr>
                <a:defRPr/>
              </a:pPr>
              <a:t>‹#›</a:t>
            </a:fld>
            <a:endParaRPr lang="en-US"/>
          </a:p>
        </p:txBody>
      </p:sp>
    </p:spTree>
    <p:extLst>
      <p:ext uri="{BB962C8B-B14F-4D97-AF65-F5344CB8AC3E}">
        <p14:creationId xmlns:p14="http://schemas.microsoft.com/office/powerpoint/2010/main" val="1366320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CFF695AB-76EF-9941-ABB4-6EE8B7D5C2AF}" type="slidenum">
              <a:rPr lang="en-US"/>
              <a:pPr>
                <a:defRPr/>
              </a:pPr>
              <a:t>‹#›</a:t>
            </a:fld>
            <a:endParaRPr lang="en-US"/>
          </a:p>
        </p:txBody>
      </p:sp>
    </p:spTree>
    <p:extLst>
      <p:ext uri="{BB962C8B-B14F-4D97-AF65-F5344CB8AC3E}">
        <p14:creationId xmlns:p14="http://schemas.microsoft.com/office/powerpoint/2010/main" val="1341669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6DC7EE5D-AF8C-1042-BBA6-E58A1B7DC4A3}" type="slidenum">
              <a:rPr lang="en-US"/>
              <a:pPr>
                <a:defRPr/>
              </a:pPr>
              <a:t>‹#›</a:t>
            </a:fld>
            <a:endParaRPr lang="en-US"/>
          </a:p>
        </p:txBody>
      </p:sp>
    </p:spTree>
    <p:extLst>
      <p:ext uri="{BB962C8B-B14F-4D97-AF65-F5344CB8AC3E}">
        <p14:creationId xmlns:p14="http://schemas.microsoft.com/office/powerpoint/2010/main" val="656570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91DA5DD4-C68A-2C43-8F9B-4701F1AA9636}" type="slidenum">
              <a:rPr lang="en-US"/>
              <a:pPr>
                <a:defRPr/>
              </a:pPr>
              <a:t>‹#›</a:t>
            </a:fld>
            <a:endParaRPr lang="en-US"/>
          </a:p>
        </p:txBody>
      </p:sp>
    </p:spTree>
    <p:extLst>
      <p:ext uri="{BB962C8B-B14F-4D97-AF65-F5344CB8AC3E}">
        <p14:creationId xmlns:p14="http://schemas.microsoft.com/office/powerpoint/2010/main" val="4204799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E72B3843-2AF7-4C48-B92D-7E94123407E1}" type="slidenum">
              <a:rPr lang="en-US"/>
              <a:pPr>
                <a:defRPr/>
              </a:pPr>
              <a:t>‹#›</a:t>
            </a:fld>
            <a:endParaRPr lang="en-US"/>
          </a:p>
        </p:txBody>
      </p:sp>
    </p:spTree>
    <p:extLst>
      <p:ext uri="{BB962C8B-B14F-4D97-AF65-F5344CB8AC3E}">
        <p14:creationId xmlns:p14="http://schemas.microsoft.com/office/powerpoint/2010/main" val="490084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a:lvl1pPr>
          </a:lstStyle>
          <a:p>
            <a:pPr>
              <a:defRPr/>
            </a:pPr>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smtClean="0"/>
            </a:lvl1pPr>
          </a:lstStyle>
          <a:p>
            <a:pPr>
              <a:defRPr/>
            </a:pPr>
            <a:fld id="{E61E3D91-6183-5F49-805D-C9AF65048855}" type="slidenum">
              <a:rPr lang="en-US"/>
              <a:pPr>
                <a:defRPr/>
              </a:pPr>
              <a:t>‹#›</a:t>
            </a:fld>
            <a:endParaRPr lang="en-US"/>
          </a:p>
        </p:txBody>
      </p:sp>
    </p:spTree>
    <p:extLst>
      <p:ext uri="{BB962C8B-B14F-4D97-AF65-F5344CB8AC3E}">
        <p14:creationId xmlns:p14="http://schemas.microsoft.com/office/powerpoint/2010/main" val="2286140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smtClean="0"/>
            </a:lvl1pPr>
          </a:lstStyle>
          <a:p>
            <a:pPr>
              <a:defRPr/>
            </a:pPr>
            <a:fld id="{CE3A316A-A26F-AA4F-9479-E533E2E908E2}" type="slidenum">
              <a:rPr lang="en-US"/>
              <a:pPr>
                <a:defRPr/>
              </a:pPr>
              <a:t>‹#›</a:t>
            </a:fld>
            <a:endParaRPr lang="en-US"/>
          </a:p>
        </p:txBody>
      </p:sp>
    </p:spTree>
    <p:extLst>
      <p:ext uri="{BB962C8B-B14F-4D97-AF65-F5344CB8AC3E}">
        <p14:creationId xmlns:p14="http://schemas.microsoft.com/office/powerpoint/2010/main" val="218384349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91440" numCol="1" anchor="b" anchorCtr="0" compatLnSpc="1">
            <a:prstTxWarp prst="textNoShape">
              <a:avLst/>
            </a:prstTxWarp>
          </a:bodyPr>
          <a:lstStyle/>
          <a:p>
            <a:pPr lvl="0"/>
            <a:r>
              <a:rPr 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latin typeface="Verdana" pitchFamily="34" charset="0"/>
                <a:ea typeface="+mn-ea"/>
                <a:cs typeface="+mn-cs"/>
              </a:defRPr>
            </a:lvl1pPr>
          </a:lstStyle>
          <a:p>
            <a:pPr>
              <a:defRPr/>
            </a:pPr>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latin typeface="Verdana" pitchFamily="34" charset="0"/>
                <a:ea typeface="+mn-ea"/>
                <a:cs typeface="+mn-cs"/>
              </a:defRPr>
            </a:lvl1pPr>
          </a:lstStyle>
          <a:p>
            <a:pPr>
              <a:defRPr/>
            </a:pPr>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vert="horz" wrap="none" lIns="0" tIns="0" rIns="0" bIns="0" numCol="1" anchor="ctr" anchorCtr="1" compatLnSpc="1">
            <a:prstTxWarp prst="textNoShape">
              <a:avLst/>
            </a:prstTxWarp>
            <a:noAutofit/>
          </a:bodyPr>
          <a:lstStyle>
            <a:lvl1pPr algn="ctr" eaLnBrk="1" hangingPunct="1">
              <a:defRPr sz="1400" smtClean="0">
                <a:solidFill>
                  <a:srgbClr val="FFFFFF"/>
                </a:solidFill>
                <a:latin typeface="Franklin Gothic Book" charset="0"/>
              </a:defRPr>
            </a:lvl1pPr>
          </a:lstStyle>
          <a:p>
            <a:pPr>
              <a:defRPr/>
            </a:pPr>
            <a:fld id="{94C9E9BF-7701-4843-9907-42656982C48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32" r:id="rId1"/>
    <p:sldLayoutId id="2147483924" r:id="rId2"/>
    <p:sldLayoutId id="2147483933" r:id="rId3"/>
    <p:sldLayoutId id="2147483925" r:id="rId4"/>
    <p:sldLayoutId id="2147483926" r:id="rId5"/>
    <p:sldLayoutId id="2147483927" r:id="rId6"/>
    <p:sldLayoutId id="2147483928" r:id="rId7"/>
    <p:sldLayoutId id="2147483934" r:id="rId8"/>
    <p:sldLayoutId id="2147483935" r:id="rId9"/>
    <p:sldLayoutId id="2147483929" r:id="rId10"/>
    <p:sldLayoutId id="2147483930" r:id="rId11"/>
    <p:sldLayoutId id="2147483931" r:id="rId12"/>
    <p:sldLayoutId id="2147483936" r:id="rId13"/>
  </p:sldLayoutIdLst>
  <p:txStyles>
    <p:titleStyle>
      <a:lvl1pPr algn="l" rtl="0" eaLnBrk="0" fontAlgn="base" hangingPunct="0">
        <a:spcBef>
          <a:spcPct val="0"/>
        </a:spcBef>
        <a:spcAft>
          <a:spcPct val="0"/>
        </a:spcAft>
        <a:defRPr sz="4000" kern="1200">
          <a:solidFill>
            <a:schemeClr val="tx2"/>
          </a:solidFill>
          <a:latin typeface="+mj-lt"/>
          <a:ea typeface="MS PGothic" pitchFamily="34" charset="-128"/>
          <a:cs typeface="MS PGothic" charset="0"/>
        </a:defRPr>
      </a:lvl1pPr>
      <a:lvl2pPr algn="l" rtl="0" eaLnBrk="0" fontAlgn="base" hangingPunct="0">
        <a:spcBef>
          <a:spcPct val="0"/>
        </a:spcBef>
        <a:spcAft>
          <a:spcPct val="0"/>
        </a:spcAft>
        <a:defRPr sz="4000">
          <a:solidFill>
            <a:schemeClr val="tx2"/>
          </a:solidFill>
          <a:latin typeface="Franklin Gothic Book" pitchFamily="34" charset="0"/>
          <a:ea typeface="MS PGothic" pitchFamily="34" charset="-128"/>
          <a:cs typeface="MS PGothic" charset="0"/>
        </a:defRPr>
      </a:lvl2pPr>
      <a:lvl3pPr algn="l" rtl="0" eaLnBrk="0" fontAlgn="base" hangingPunct="0">
        <a:spcBef>
          <a:spcPct val="0"/>
        </a:spcBef>
        <a:spcAft>
          <a:spcPct val="0"/>
        </a:spcAft>
        <a:defRPr sz="4000">
          <a:solidFill>
            <a:schemeClr val="tx2"/>
          </a:solidFill>
          <a:latin typeface="Franklin Gothic Book" pitchFamily="34" charset="0"/>
          <a:ea typeface="MS PGothic" pitchFamily="34" charset="-128"/>
          <a:cs typeface="MS PGothic" charset="0"/>
        </a:defRPr>
      </a:lvl3pPr>
      <a:lvl4pPr algn="l" rtl="0" eaLnBrk="0" fontAlgn="base" hangingPunct="0">
        <a:spcBef>
          <a:spcPct val="0"/>
        </a:spcBef>
        <a:spcAft>
          <a:spcPct val="0"/>
        </a:spcAft>
        <a:defRPr sz="4000">
          <a:solidFill>
            <a:schemeClr val="tx2"/>
          </a:solidFill>
          <a:latin typeface="Franklin Gothic Book" pitchFamily="34" charset="0"/>
          <a:ea typeface="MS PGothic" pitchFamily="34" charset="-128"/>
          <a:cs typeface="MS PGothic" charset="0"/>
        </a:defRPr>
      </a:lvl4pPr>
      <a:lvl5pPr algn="l" rtl="0" eaLnBrk="0" fontAlgn="base" hangingPunct="0">
        <a:spcBef>
          <a:spcPct val="0"/>
        </a:spcBef>
        <a:spcAft>
          <a:spcPct val="0"/>
        </a:spcAft>
        <a:defRPr sz="4000">
          <a:solidFill>
            <a:schemeClr val="tx2"/>
          </a:solidFill>
          <a:latin typeface="Franklin Gothic Book" pitchFamily="34" charset="0"/>
          <a:ea typeface="MS PGothic" pitchFamily="34" charset="-128"/>
          <a:cs typeface="MS PGothic"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charset="0"/>
        <a:buChar char=""/>
        <a:defRPr sz="2600" kern="1200">
          <a:solidFill>
            <a:schemeClr val="tx1"/>
          </a:solidFill>
          <a:latin typeface="+mn-lt"/>
          <a:ea typeface="MS PGothic" pitchFamily="34" charset="-128"/>
          <a:cs typeface="MS PGothic" charset="0"/>
        </a:defRPr>
      </a:lvl1pPr>
      <a:lvl2pPr marL="547688" indent="-228600" algn="l" rtl="0" eaLnBrk="0" fontAlgn="base" hangingPunct="0">
        <a:spcBef>
          <a:spcPts val="375"/>
        </a:spcBef>
        <a:spcAft>
          <a:spcPct val="0"/>
        </a:spcAft>
        <a:buClr>
          <a:schemeClr val="accent2"/>
        </a:buClr>
        <a:buSzPct val="85000"/>
        <a:buFont typeface="Wingdings 2" charset="0"/>
        <a:buChar char=""/>
        <a:defRPr sz="2400" kern="1200">
          <a:solidFill>
            <a:schemeClr val="tx1"/>
          </a:solidFill>
          <a:latin typeface="+mn-lt"/>
          <a:ea typeface="MS PGothic" pitchFamily="34" charset="-128"/>
          <a:cs typeface="MS PGothic" charset="0"/>
        </a:defRPr>
      </a:lvl2pPr>
      <a:lvl3pPr marL="822325" indent="-228600" algn="l" rtl="0" eaLnBrk="0" fontAlgn="base" hangingPunct="0">
        <a:spcBef>
          <a:spcPts val="375"/>
        </a:spcBef>
        <a:spcAft>
          <a:spcPct val="0"/>
        </a:spcAft>
        <a:buClr>
          <a:srgbClr val="E6B1AB"/>
        </a:buClr>
        <a:buSzPct val="85000"/>
        <a:buFont typeface="Wingdings 2" charset="0"/>
        <a:buChar char=""/>
        <a:defRPr sz="2000" kern="1200">
          <a:solidFill>
            <a:schemeClr val="tx1"/>
          </a:solidFill>
          <a:latin typeface="+mn-lt"/>
          <a:ea typeface="MS PGothic" pitchFamily="34" charset="-128"/>
          <a:cs typeface="MS PGothic" charset="0"/>
        </a:defRPr>
      </a:lvl3pPr>
      <a:lvl4pPr marL="1096963" indent="-228600" algn="l" rtl="0" eaLnBrk="0" fontAlgn="base" hangingPunct="0">
        <a:spcBef>
          <a:spcPts val="375"/>
        </a:spcBef>
        <a:spcAft>
          <a:spcPct val="0"/>
        </a:spcAft>
        <a:buClr>
          <a:srgbClr val="A28E6A"/>
        </a:buClr>
        <a:buSzPct val="80000"/>
        <a:buFont typeface="Wingdings 2" charset="0"/>
        <a:buChar char=""/>
        <a:defRPr sz="2000" kern="1200">
          <a:solidFill>
            <a:schemeClr val="tx1"/>
          </a:solidFill>
          <a:latin typeface="+mn-lt"/>
          <a:ea typeface="MS PGothic" pitchFamily="34" charset="-128"/>
          <a:cs typeface="MS PGothic" charset="0"/>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S PGothic" pitchFamily="34" charset="-128"/>
          <a:cs typeface="MS PGothic" charset="0"/>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www.ncbi.nlm.nih.gov/sites/entrez?Db=pubmed&amp;Cmd=Search&amp;Term=%22Kabil%20MS%22%5BAuthor%5D&amp;itool=EntrezSystem2.PEntrez.Pubmed.Pubmed_ResultsPanel.Pubmed_DiscoveryPanel.Pubmed_RVAbstractPlus" TargetMode="External"/><Relationship Id="rId3" Type="http://schemas.openxmlformats.org/officeDocument/2006/relationships/hyperlink" Target="http://www.ncbi.nlm.nih.gov/sites/entrez?Db=pubmed&amp;Cmd=Search&amp;Term=%22Shahinian%20HK%22%5BAuthor%5D&amp;itool=EntrezSystem2.PEntrez.Pubmed.Pubmed_ResultsPanel.Pubmed_DiscoveryPanel.Pubmed_RVAbstractPlus"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springerlink.com/content/0167-594x/" TargetMode="External"/><Relationship Id="rId3" Type="http://schemas.openxmlformats.org/officeDocument/2006/relationships/hyperlink" Target="http://www.springerlink.com/content/0167-594x/98/2/" TargetMode="Externa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ctrTitle"/>
          </p:nvPr>
        </p:nvSpPr>
        <p:spPr>
          <a:xfrm>
            <a:off x="609600" y="1600200"/>
            <a:ext cx="8077200" cy="1447800"/>
          </a:xfrm>
        </p:spPr>
        <p:txBody>
          <a:bodyPr/>
          <a:lstStyle/>
          <a:p>
            <a:pPr eaLnBrk="1" hangingPunct="1"/>
            <a:r>
              <a:rPr b="1" dirty="0" smtClean="0">
                <a:latin typeface="Franklin Gothic Book" charset="0"/>
                <a:ea typeface="MS PGothic" charset="0"/>
              </a:rPr>
              <a:t>ACOUSTIC NEUROMA </a:t>
            </a:r>
            <a:br>
              <a:rPr b="1" dirty="0" smtClean="0">
                <a:latin typeface="Franklin Gothic Book" charset="0"/>
                <a:ea typeface="MS PGothic" charset="0"/>
              </a:rPr>
            </a:br>
            <a:r>
              <a:rPr b="1" dirty="0" smtClean="0">
                <a:latin typeface="Franklin Gothic Book" charset="0"/>
                <a:ea typeface="MS PGothic" charset="0"/>
              </a:rPr>
              <a:t>DIAGNOSIS AND MANAGEMENT </a:t>
            </a:r>
            <a:endParaRPr b="1" dirty="0">
              <a:latin typeface="Franklin Gothic Book"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838200" y="457200"/>
            <a:ext cx="7772400" cy="487363"/>
          </a:xfrm>
        </p:spPr>
        <p:txBody>
          <a:bodyPr/>
          <a:lstStyle/>
          <a:p>
            <a:pPr algn="ctr" eaLnBrk="1" hangingPunct="1"/>
            <a:r>
              <a:rPr lang="en-US">
                <a:latin typeface="Franklin Gothic Book" charset="0"/>
                <a:ea typeface="MS PGothic" charset="0"/>
              </a:rPr>
              <a:t>More complaints….</a:t>
            </a:r>
          </a:p>
        </p:txBody>
      </p:sp>
      <p:sp>
        <p:nvSpPr>
          <p:cNvPr id="27650" name="Content Placeholder 2"/>
          <p:cNvSpPr>
            <a:spLocks noGrp="1"/>
          </p:cNvSpPr>
          <p:nvPr>
            <p:ph sz="quarter" idx="1"/>
          </p:nvPr>
        </p:nvSpPr>
        <p:spPr>
          <a:xfrm>
            <a:off x="609600" y="1066800"/>
            <a:ext cx="7772400" cy="4876800"/>
          </a:xfrm>
        </p:spPr>
        <p:txBody>
          <a:bodyPr/>
          <a:lstStyle/>
          <a:p>
            <a:pPr eaLnBrk="1" hangingPunct="1"/>
            <a:r>
              <a:rPr lang="en-US" sz="2400" u="sng">
                <a:latin typeface="Perpetua" charset="0"/>
                <a:ea typeface="MS PGothic" charset="0"/>
              </a:rPr>
              <a:t>Facial and trigeminal nerve dysfunction</a:t>
            </a:r>
          </a:p>
          <a:p>
            <a:pPr lvl="1" eaLnBrk="1" hangingPunct="1"/>
            <a:r>
              <a:rPr lang="en-US" sz="2000">
                <a:latin typeface="Perpetua" charset="0"/>
                <a:ea typeface="MS PGothic" charset="0"/>
              </a:rPr>
              <a:t>Usually V2 numbness</a:t>
            </a:r>
          </a:p>
          <a:p>
            <a:pPr lvl="1" eaLnBrk="1" hangingPunct="1"/>
            <a:r>
              <a:rPr lang="en-US" sz="2000">
                <a:latin typeface="Perpetua" charset="0"/>
                <a:ea typeface="MS PGothic" charset="0"/>
              </a:rPr>
              <a:t>Sensory component of CN VII is usually involved first</a:t>
            </a:r>
          </a:p>
          <a:p>
            <a:pPr lvl="2" eaLnBrk="1" hangingPunct="1"/>
            <a:r>
              <a:rPr lang="en-US" i="1">
                <a:latin typeface="Perpetua" charset="0"/>
                <a:ea typeface="MS PGothic" charset="0"/>
              </a:rPr>
              <a:t>Hitselberger sign </a:t>
            </a:r>
            <a:r>
              <a:rPr lang="en-US">
                <a:latin typeface="Perpetua" charset="0"/>
                <a:ea typeface="MS PGothic" charset="0"/>
              </a:rPr>
              <a:t>– numbness of the posterior EAC</a:t>
            </a:r>
          </a:p>
          <a:p>
            <a:pPr lvl="1" eaLnBrk="1" hangingPunct="1"/>
            <a:r>
              <a:rPr lang="en-US" sz="2000">
                <a:latin typeface="Perpetua" charset="0"/>
                <a:ea typeface="MS PGothic" charset="0"/>
              </a:rPr>
              <a:t>Facial weakness or spasm occurs in 17% of patient</a:t>
            </a:r>
            <a:endParaRPr lang="en-US" sz="2200" u="sng">
              <a:latin typeface="Perpetua" charset="0"/>
              <a:ea typeface="MS PGothic" charset="0"/>
            </a:endParaRPr>
          </a:p>
          <a:p>
            <a:pPr eaLnBrk="1" hangingPunct="1">
              <a:lnSpc>
                <a:spcPct val="80000"/>
              </a:lnSpc>
            </a:pPr>
            <a:r>
              <a:rPr lang="en-US" sz="2200" u="sng">
                <a:latin typeface="Perpetua" charset="0"/>
                <a:ea typeface="MS PGothic" charset="0"/>
              </a:rPr>
              <a:t>Cerebellar:</a:t>
            </a:r>
          </a:p>
          <a:p>
            <a:pPr lvl="1" eaLnBrk="1" hangingPunct="1">
              <a:lnSpc>
                <a:spcPct val="80000"/>
              </a:lnSpc>
            </a:pPr>
            <a:r>
              <a:rPr lang="en-US" sz="2200">
                <a:latin typeface="Perpetua" charset="0"/>
                <a:ea typeface="MS PGothic" charset="0"/>
              </a:rPr>
              <a:t>Wide gait, Falling to side of lesion</a:t>
            </a:r>
          </a:p>
          <a:p>
            <a:pPr eaLnBrk="1" hangingPunct="1">
              <a:lnSpc>
                <a:spcPct val="80000"/>
              </a:lnSpc>
            </a:pPr>
            <a:r>
              <a:rPr lang="en-US" sz="2200" u="sng">
                <a:latin typeface="Perpetua" charset="0"/>
                <a:ea typeface="MS PGothic" charset="0"/>
              </a:rPr>
              <a:t>Brainstem:</a:t>
            </a:r>
          </a:p>
          <a:p>
            <a:pPr lvl="1" eaLnBrk="1" hangingPunct="1">
              <a:lnSpc>
                <a:spcPct val="80000"/>
              </a:lnSpc>
            </a:pPr>
            <a:r>
              <a:rPr lang="en-US" sz="2200">
                <a:latin typeface="Perpetua" charset="0"/>
                <a:ea typeface="MS PGothic" charset="0"/>
              </a:rPr>
              <a:t>Headache, </a:t>
            </a:r>
            <a:r>
              <a:rPr lang="en-US" sz="2000">
                <a:latin typeface="Perpetua" charset="0"/>
                <a:ea typeface="MS PGothic" charset="0"/>
              </a:rPr>
              <a:t>altered MS, nausea, </a:t>
            </a:r>
            <a:endParaRPr lang="en-US" sz="2200">
              <a:latin typeface="Perpetua" charset="0"/>
              <a:ea typeface="MS PGothic" charset="0"/>
            </a:endParaRPr>
          </a:p>
          <a:p>
            <a:pPr lvl="1" eaLnBrk="1" hangingPunct="1">
              <a:lnSpc>
                <a:spcPct val="80000"/>
              </a:lnSpc>
            </a:pPr>
            <a:r>
              <a:rPr lang="en-US" sz="2200">
                <a:latin typeface="Perpetua" charset="0"/>
                <a:ea typeface="MS PGothic" charset="0"/>
              </a:rPr>
              <a:t>Visual Loss,</a:t>
            </a:r>
          </a:p>
          <a:p>
            <a:pPr eaLnBrk="1" hangingPunct="1">
              <a:lnSpc>
                <a:spcPct val="80000"/>
              </a:lnSpc>
            </a:pPr>
            <a:r>
              <a:rPr lang="en-US" sz="2200" u="sng">
                <a:latin typeface="Perpetua" charset="0"/>
                <a:ea typeface="MS PGothic" charset="0"/>
              </a:rPr>
              <a:t>Other Cranial nerves:</a:t>
            </a:r>
          </a:p>
          <a:p>
            <a:pPr lvl="1" eaLnBrk="1" hangingPunct="1">
              <a:lnSpc>
                <a:spcPct val="80000"/>
              </a:lnSpc>
            </a:pPr>
            <a:r>
              <a:rPr lang="en-US" sz="2200">
                <a:latin typeface="Perpetua" charset="0"/>
                <a:ea typeface="MS PGothic" charset="0"/>
              </a:rPr>
              <a:t>IX – dysphagia (large tumors, J F S)</a:t>
            </a:r>
          </a:p>
          <a:p>
            <a:pPr lvl="1" eaLnBrk="1" hangingPunct="1">
              <a:lnSpc>
                <a:spcPct val="80000"/>
              </a:lnSpc>
            </a:pPr>
            <a:r>
              <a:rPr lang="en-US" sz="2200">
                <a:latin typeface="Perpetua" charset="0"/>
                <a:ea typeface="MS PGothic" charset="0"/>
              </a:rPr>
              <a:t>X – hoarseness, aspiration (large tumors, J F S)</a:t>
            </a:r>
          </a:p>
          <a:p>
            <a:pPr lvl="1" eaLnBrk="1" hangingPunct="1">
              <a:lnSpc>
                <a:spcPct val="80000"/>
              </a:lnSpc>
            </a:pPr>
            <a:r>
              <a:rPr lang="en-US" sz="2200">
                <a:latin typeface="Perpetua" charset="0"/>
                <a:ea typeface="MS PGothic" charset="0"/>
              </a:rPr>
              <a:t>XI – shoulder weakness (large tumors, J F S)</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914400" y="228600"/>
            <a:ext cx="7772400" cy="990600"/>
          </a:xfrm>
        </p:spPr>
        <p:txBody>
          <a:bodyPr/>
          <a:lstStyle/>
          <a:p>
            <a:pPr algn="ctr" eaLnBrk="1" hangingPunct="1"/>
            <a:r>
              <a:rPr lang="en-US">
                <a:latin typeface="Franklin Gothic Book" charset="0"/>
                <a:ea typeface="MS PGothic" charset="0"/>
              </a:rPr>
              <a:t>Diagnostic Tests</a:t>
            </a:r>
          </a:p>
        </p:txBody>
      </p:sp>
      <p:sp>
        <p:nvSpPr>
          <p:cNvPr id="28674" name="Rectangle 3"/>
          <p:cNvSpPr>
            <a:spLocks noGrp="1" noChangeArrowheads="1"/>
          </p:cNvSpPr>
          <p:nvPr>
            <p:ph type="body" idx="1"/>
          </p:nvPr>
        </p:nvSpPr>
        <p:spPr/>
        <p:txBody>
          <a:bodyPr/>
          <a:lstStyle/>
          <a:p>
            <a:pPr eaLnBrk="1" hangingPunct="1"/>
            <a:r>
              <a:rPr lang="en-US">
                <a:latin typeface="Perpetua" charset="0"/>
                <a:ea typeface="MS PGothic" charset="0"/>
              </a:rPr>
              <a:t>Audiometric Testing.</a:t>
            </a:r>
          </a:p>
          <a:p>
            <a:pPr eaLnBrk="1" hangingPunct="1"/>
            <a:r>
              <a:rPr lang="en-US">
                <a:latin typeface="Perpetua" charset="0"/>
                <a:ea typeface="MS PGothic" charset="0"/>
              </a:rPr>
              <a:t>Electrophysiologic Testing.</a:t>
            </a:r>
          </a:p>
          <a:p>
            <a:pPr eaLnBrk="1" hangingPunct="1">
              <a:lnSpc>
                <a:spcPct val="90000"/>
              </a:lnSpc>
            </a:pPr>
            <a:r>
              <a:rPr lang="en-US">
                <a:latin typeface="Perpetua" charset="0"/>
                <a:ea typeface="MS PGothic" charset="0"/>
              </a:rPr>
              <a:t>Vestibular Testing.- </a:t>
            </a:r>
          </a:p>
          <a:p>
            <a:pPr lvl="1" eaLnBrk="1" hangingPunct="1">
              <a:lnSpc>
                <a:spcPct val="90000"/>
              </a:lnSpc>
            </a:pPr>
            <a:r>
              <a:rPr lang="en-US">
                <a:latin typeface="Perpetua" charset="0"/>
                <a:ea typeface="MS PGothic" charset="0"/>
              </a:rPr>
              <a:t>ENG</a:t>
            </a:r>
          </a:p>
          <a:p>
            <a:pPr lvl="1" eaLnBrk="1" hangingPunct="1">
              <a:lnSpc>
                <a:spcPct val="90000"/>
              </a:lnSpc>
            </a:pPr>
            <a:r>
              <a:rPr lang="en-US">
                <a:latin typeface="Perpetua" charset="0"/>
                <a:ea typeface="MS PGothic" charset="0"/>
              </a:rPr>
              <a:t>Computerized dynamic posturography.</a:t>
            </a:r>
          </a:p>
          <a:p>
            <a:pPr lvl="1" eaLnBrk="1" hangingPunct="1">
              <a:lnSpc>
                <a:spcPct val="90000"/>
              </a:lnSpc>
            </a:pPr>
            <a:r>
              <a:rPr lang="en-US">
                <a:latin typeface="Perpetua" charset="0"/>
                <a:ea typeface="MS PGothic" charset="0"/>
              </a:rPr>
              <a:t>Rotary chair testing.</a:t>
            </a:r>
          </a:p>
          <a:p>
            <a:pPr eaLnBrk="1" hangingPunct="1"/>
            <a:r>
              <a:rPr lang="en-US">
                <a:latin typeface="Perpetua" charset="0"/>
                <a:ea typeface="MS PGothic" charset="0"/>
              </a:rPr>
              <a:t>CT &amp; MRI.</a:t>
            </a:r>
          </a:p>
          <a:p>
            <a:pPr eaLnBrk="1" hangingPunct="1"/>
            <a:endParaRPr lang="en-US">
              <a:latin typeface="Perpetua" charset="0"/>
              <a:ea typeface="MS PGothic" charset="0"/>
            </a:endParaRPr>
          </a:p>
          <a:p>
            <a:pPr eaLnBrk="1" hangingPunct="1"/>
            <a:endParaRPr lang="en-US">
              <a:latin typeface="Perpetua"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914400" y="274638"/>
            <a:ext cx="7772400" cy="944562"/>
          </a:xfrm>
        </p:spPr>
        <p:txBody>
          <a:bodyPr/>
          <a:lstStyle/>
          <a:p>
            <a:pPr algn="ctr" eaLnBrk="1" hangingPunct="1"/>
            <a:r>
              <a:rPr lang="en-US">
                <a:latin typeface="Franklin Gothic Book" charset="0"/>
                <a:ea typeface="MS PGothic" charset="0"/>
              </a:rPr>
              <a:t>Audiometric Testing</a:t>
            </a:r>
            <a:endParaRPr lang="en-CA">
              <a:latin typeface="Franklin Gothic Book" charset="0"/>
              <a:ea typeface="MS PGothic" charset="0"/>
            </a:endParaRPr>
          </a:p>
        </p:txBody>
      </p:sp>
      <p:sp>
        <p:nvSpPr>
          <p:cNvPr id="20483" name="Rectangle 3"/>
          <p:cNvSpPr>
            <a:spLocks noGrp="1" noChangeArrowheads="1"/>
          </p:cNvSpPr>
          <p:nvPr>
            <p:ph type="body" idx="1"/>
          </p:nvPr>
        </p:nvSpPr>
        <p:spPr>
          <a:xfrm>
            <a:off x="152400" y="1600200"/>
            <a:ext cx="6858000" cy="4997450"/>
          </a:xfrm>
        </p:spPr>
        <p:txBody>
          <a:bodyPr/>
          <a:lstStyle/>
          <a:p>
            <a:pPr eaLnBrk="1" hangingPunct="1">
              <a:lnSpc>
                <a:spcPct val="90000"/>
              </a:lnSpc>
            </a:pPr>
            <a:r>
              <a:rPr lang="en-US" sz="2400">
                <a:latin typeface="Perpetua" charset="0"/>
                <a:ea typeface="MS PGothic" charset="0"/>
              </a:rPr>
              <a:t>Pure-tone testing:</a:t>
            </a:r>
          </a:p>
          <a:p>
            <a:pPr lvl="1" eaLnBrk="1" hangingPunct="1">
              <a:lnSpc>
                <a:spcPct val="90000"/>
              </a:lnSpc>
            </a:pPr>
            <a:r>
              <a:rPr lang="en-US" sz="2000">
                <a:latin typeface="Perpetua" charset="0"/>
                <a:ea typeface="MS PGothic" charset="0"/>
              </a:rPr>
              <a:t>SNHL- most commonly high frequency (65%).</a:t>
            </a:r>
          </a:p>
          <a:p>
            <a:pPr lvl="1" eaLnBrk="1" hangingPunct="1">
              <a:lnSpc>
                <a:spcPct val="90000"/>
              </a:lnSpc>
            </a:pPr>
            <a:r>
              <a:rPr lang="en-US" sz="2000">
                <a:latin typeface="Perpetua" charset="0"/>
                <a:ea typeface="MS PGothic" charset="0"/>
              </a:rPr>
              <a:t>Normal hearing (5%).</a:t>
            </a:r>
          </a:p>
          <a:p>
            <a:pPr eaLnBrk="1" hangingPunct="1">
              <a:lnSpc>
                <a:spcPct val="90000"/>
              </a:lnSpc>
            </a:pPr>
            <a:r>
              <a:rPr lang="en-US" sz="2400">
                <a:latin typeface="Perpetua" charset="0"/>
                <a:ea typeface="MS PGothic" charset="0"/>
              </a:rPr>
              <a:t>Speech discrimination:</a:t>
            </a:r>
          </a:p>
          <a:p>
            <a:pPr lvl="1" eaLnBrk="1" hangingPunct="1">
              <a:lnSpc>
                <a:spcPct val="90000"/>
              </a:lnSpc>
            </a:pPr>
            <a:r>
              <a:rPr lang="en-US" sz="2000">
                <a:latin typeface="Perpetua" charset="0"/>
                <a:ea typeface="MS PGothic" charset="0"/>
              </a:rPr>
              <a:t>Scores out of proportion with pure-tone thresholds.</a:t>
            </a:r>
          </a:p>
          <a:p>
            <a:pPr lvl="1" eaLnBrk="1" hangingPunct="1">
              <a:lnSpc>
                <a:spcPct val="90000"/>
              </a:lnSpc>
            </a:pPr>
            <a:r>
              <a:rPr lang="en-US" sz="2000">
                <a:latin typeface="Perpetua" charset="0"/>
                <a:ea typeface="MS PGothic" charset="0"/>
              </a:rPr>
              <a:t>Some may score well.</a:t>
            </a:r>
          </a:p>
          <a:p>
            <a:pPr lvl="1" eaLnBrk="1" hangingPunct="1">
              <a:lnSpc>
                <a:spcPct val="90000"/>
              </a:lnSpc>
            </a:pPr>
            <a:r>
              <a:rPr lang="en-US" sz="2000">
                <a:latin typeface="Perpetua" charset="0"/>
                <a:ea typeface="MS PGothic" charset="0"/>
              </a:rPr>
              <a:t>Rollover phenomenon improve the sensitivity.</a:t>
            </a:r>
          </a:p>
          <a:p>
            <a:pPr eaLnBrk="1" hangingPunct="1">
              <a:lnSpc>
                <a:spcPct val="90000"/>
              </a:lnSpc>
            </a:pPr>
            <a:r>
              <a:rPr lang="en-US" sz="2400">
                <a:latin typeface="Perpetua" charset="0"/>
                <a:ea typeface="MS PGothic" charset="0"/>
              </a:rPr>
              <a:t>Acoustic reflex thresholds:</a:t>
            </a:r>
          </a:p>
          <a:p>
            <a:pPr lvl="1" eaLnBrk="1" hangingPunct="1">
              <a:lnSpc>
                <a:spcPct val="90000"/>
              </a:lnSpc>
            </a:pPr>
            <a:r>
              <a:rPr lang="en-US" sz="2000">
                <a:latin typeface="Perpetua" charset="0"/>
                <a:ea typeface="MS PGothic" charset="0"/>
              </a:rPr>
              <a:t> typically elevated or absent.</a:t>
            </a:r>
          </a:p>
          <a:p>
            <a:pPr lvl="1" eaLnBrk="1" hangingPunct="1">
              <a:lnSpc>
                <a:spcPct val="90000"/>
              </a:lnSpc>
            </a:pPr>
            <a:r>
              <a:rPr lang="en-US" sz="2000">
                <a:latin typeface="Perpetua" charset="0"/>
                <a:ea typeface="MS PGothic" charset="0"/>
              </a:rPr>
              <a:t>If present then reflex </a:t>
            </a:r>
            <a:r>
              <a:rPr lang="en-US" sz="2000" b="1">
                <a:latin typeface="Perpetua" charset="0"/>
                <a:ea typeface="MS PGothic" charset="0"/>
              </a:rPr>
              <a:t>decay </a:t>
            </a:r>
            <a:r>
              <a:rPr lang="en-US" sz="2000">
                <a:latin typeface="Perpetua" charset="0"/>
                <a:ea typeface="MS PGothic" charset="0"/>
              </a:rPr>
              <a:t>measured.</a:t>
            </a:r>
          </a:p>
          <a:p>
            <a:pPr lvl="1" eaLnBrk="1" hangingPunct="1">
              <a:lnSpc>
                <a:spcPct val="90000"/>
              </a:lnSpc>
            </a:pPr>
            <a:r>
              <a:rPr lang="en-US" sz="2000">
                <a:latin typeface="Perpetua" charset="0"/>
                <a:ea typeface="MS PGothic" charset="0"/>
              </a:rPr>
              <a:t>The sensitivity is 85% for detecting retrocochlear problem.</a:t>
            </a:r>
            <a:endParaRPr lang="en-CA" sz="2000">
              <a:latin typeface="Perpetua" charset="0"/>
              <a:ea typeface="MS PGothic"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48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48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48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48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483">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048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048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048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48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Rot="1" noChangeArrowheads="1"/>
          </p:cNvSpPr>
          <p:nvPr>
            <p:ph type="title"/>
          </p:nvPr>
        </p:nvSpPr>
        <p:spPr>
          <a:xfrm>
            <a:off x="914400" y="274638"/>
            <a:ext cx="7772400" cy="715962"/>
          </a:xfrm>
        </p:spPr>
        <p:txBody>
          <a:bodyPr/>
          <a:lstStyle/>
          <a:p>
            <a:pPr eaLnBrk="1" hangingPunct="1"/>
            <a:r>
              <a:rPr lang="en-US">
                <a:solidFill>
                  <a:schemeClr val="hlink"/>
                </a:solidFill>
                <a:latin typeface="Franklin Gothic Book" charset="0"/>
                <a:ea typeface="MS PGothic" charset="0"/>
              </a:rPr>
              <a:t>BAER: Retrocochlear Pathology</a:t>
            </a:r>
          </a:p>
        </p:txBody>
      </p:sp>
      <p:sp>
        <p:nvSpPr>
          <p:cNvPr id="37891" name="Rectangle 3"/>
          <p:cNvSpPr>
            <a:spLocks noGrp="1" noChangeArrowheads="1"/>
          </p:cNvSpPr>
          <p:nvPr>
            <p:ph type="body" idx="1"/>
          </p:nvPr>
        </p:nvSpPr>
        <p:spPr>
          <a:xfrm>
            <a:off x="228600" y="990600"/>
            <a:ext cx="8382000" cy="4525963"/>
          </a:xfrm>
        </p:spPr>
        <p:txBody>
          <a:bodyPr/>
          <a:lstStyle/>
          <a:p>
            <a:pPr marL="273050" lvl="1" indent="-273050" eaLnBrk="1" hangingPunct="1">
              <a:spcBef>
                <a:spcPts val="575"/>
              </a:spcBef>
              <a:buClr>
                <a:schemeClr val="accent1"/>
              </a:buClr>
              <a:buFont typeface="Wingdings 2" pitchFamily="18" charset="2"/>
              <a:buChar char=""/>
              <a:defRPr/>
            </a:pPr>
            <a:r>
              <a:rPr lang="en-US" sz="2200" dirty="0" smtClean="0">
                <a:ea typeface="+mn-ea"/>
                <a:cs typeface="+mn-cs"/>
              </a:rPr>
              <a:t>Most sensitive &amp; specific </a:t>
            </a:r>
            <a:r>
              <a:rPr lang="en-US" sz="2200" dirty="0" err="1" smtClean="0">
                <a:ea typeface="+mn-ea"/>
                <a:cs typeface="+mn-cs"/>
              </a:rPr>
              <a:t>audiologic</a:t>
            </a:r>
            <a:r>
              <a:rPr lang="en-US" sz="2200" dirty="0" smtClean="0">
                <a:ea typeface="+mn-ea"/>
                <a:cs typeface="+mn-cs"/>
              </a:rPr>
              <a:t> test.</a:t>
            </a:r>
          </a:p>
          <a:p>
            <a:pPr eaLnBrk="1" hangingPunct="1">
              <a:buFont typeface="Wingdings 2" pitchFamily="18" charset="2"/>
              <a:buChar char=""/>
              <a:defRPr/>
            </a:pPr>
            <a:r>
              <a:rPr lang="en-US" sz="2200" dirty="0" smtClean="0">
                <a:ea typeface="+mn-ea"/>
                <a:cs typeface="+mn-cs"/>
              </a:rPr>
              <a:t>Increased </a:t>
            </a:r>
            <a:r>
              <a:rPr lang="en-US" sz="2200" dirty="0" err="1" smtClean="0">
                <a:ea typeface="+mn-ea"/>
                <a:cs typeface="+mn-cs"/>
              </a:rPr>
              <a:t>interpeak</a:t>
            </a:r>
            <a:r>
              <a:rPr lang="en-US" sz="2200" dirty="0" smtClean="0">
                <a:ea typeface="+mn-ea"/>
                <a:cs typeface="+mn-cs"/>
              </a:rPr>
              <a:t> intervals </a:t>
            </a:r>
          </a:p>
          <a:p>
            <a:pPr lvl="1" eaLnBrk="1" hangingPunct="1">
              <a:buFont typeface="Wingdings 2" pitchFamily="18" charset="2"/>
              <a:buChar char=""/>
              <a:defRPr/>
            </a:pPr>
            <a:r>
              <a:rPr lang="en-US" sz="2200" dirty="0" smtClean="0">
                <a:ea typeface="+mn-ea"/>
                <a:cs typeface="+mn-cs"/>
              </a:rPr>
              <a:t>I-to-III interval of 2.5 ms, III-to-V interval of 2.3 ms, and I-to-V interval of 4.4 ms</a:t>
            </a:r>
          </a:p>
          <a:p>
            <a:pPr eaLnBrk="1" hangingPunct="1">
              <a:buFont typeface="Wingdings 2" pitchFamily="18" charset="2"/>
              <a:buChar char=""/>
              <a:defRPr/>
            </a:pPr>
            <a:r>
              <a:rPr lang="en-US" sz="2200" u="sng" dirty="0" err="1" smtClean="0">
                <a:ea typeface="+mn-ea"/>
                <a:cs typeface="+mn-cs"/>
              </a:rPr>
              <a:t>Interaural</a:t>
            </a:r>
            <a:r>
              <a:rPr lang="en-US" sz="2200" u="sng" dirty="0" smtClean="0">
                <a:ea typeface="+mn-ea"/>
                <a:cs typeface="+mn-cs"/>
              </a:rPr>
              <a:t> wave V latency difference (IT5) </a:t>
            </a:r>
          </a:p>
          <a:p>
            <a:pPr lvl="1" eaLnBrk="1" hangingPunct="1">
              <a:buFont typeface="Wingdings 2" pitchFamily="18" charset="2"/>
              <a:buChar char=""/>
              <a:defRPr/>
            </a:pPr>
            <a:r>
              <a:rPr lang="en-US" sz="2200" u="sng" dirty="0" smtClean="0">
                <a:ea typeface="+mn-ea"/>
                <a:cs typeface="+mn-cs"/>
              </a:rPr>
              <a:t>Greater than 0.2 ms (40-60%).</a:t>
            </a:r>
          </a:p>
          <a:p>
            <a:pPr eaLnBrk="1" hangingPunct="1">
              <a:buFont typeface="Wingdings 2" pitchFamily="18" charset="2"/>
              <a:buChar char=""/>
              <a:defRPr/>
            </a:pPr>
            <a:r>
              <a:rPr lang="en-US" sz="2200" dirty="0" smtClean="0">
                <a:ea typeface="+mn-ea"/>
                <a:cs typeface="+mn-cs"/>
              </a:rPr>
              <a:t>Poor waveform morphology i.e. only some of the waves are discernible </a:t>
            </a:r>
          </a:p>
          <a:p>
            <a:pPr eaLnBrk="1" hangingPunct="1">
              <a:buFont typeface="Wingdings 2" pitchFamily="18" charset="2"/>
              <a:buChar char=""/>
              <a:defRPr/>
            </a:pPr>
            <a:r>
              <a:rPr lang="en-US" sz="2200" dirty="0" smtClean="0">
                <a:ea typeface="+mn-ea"/>
                <a:cs typeface="+mn-cs"/>
              </a:rPr>
              <a:t>Absent waveform in 20-30%.</a:t>
            </a:r>
          </a:p>
          <a:p>
            <a:pPr eaLnBrk="1" hangingPunct="1">
              <a:buFont typeface="Wingdings 2" pitchFamily="18" charset="2"/>
              <a:buChar char=""/>
              <a:defRPr/>
            </a:pPr>
            <a:r>
              <a:rPr lang="en-US" sz="2200" dirty="0" smtClean="0">
                <a:ea typeface="+mn-ea"/>
                <a:cs typeface="+mn-cs"/>
              </a:rPr>
              <a:t>Wave 1 present but all remaining waves are absent in 10-20%.</a:t>
            </a:r>
          </a:p>
          <a:p>
            <a:pPr marL="273050" lvl="2" indent="-273050" eaLnBrk="1" hangingPunct="1">
              <a:spcBef>
                <a:spcPts val="575"/>
              </a:spcBef>
              <a:buClr>
                <a:schemeClr val="accent1"/>
              </a:buClr>
              <a:buFont typeface="Wingdings 2" pitchFamily="18" charset="2"/>
              <a:buChar char=""/>
              <a:defRPr/>
            </a:pPr>
            <a:r>
              <a:rPr lang="en-US" sz="2200" dirty="0" smtClean="0">
                <a:ea typeface="+mn-ea"/>
                <a:cs typeface="+mn-cs"/>
              </a:rPr>
              <a:t>Normal in 10-15%.</a:t>
            </a:r>
            <a:endParaRPr lang="en-US" sz="2200" b="1" dirty="0" smtClean="0">
              <a:ea typeface="+mn-ea"/>
              <a:cs typeface="+mn-cs"/>
            </a:endParaRPr>
          </a:p>
          <a:p>
            <a:pPr eaLnBrk="1" hangingPunct="1">
              <a:buFont typeface="Wingdings 2" pitchFamily="18" charset="2"/>
              <a:buChar char=""/>
              <a:defRPr/>
            </a:pPr>
            <a:endParaRPr lang="en-US" sz="2200" b="1" dirty="0" smtClean="0">
              <a:ea typeface="+mn-ea"/>
              <a:cs typeface="+mn-cs"/>
            </a:endParaRPr>
          </a:p>
        </p:txBody>
      </p:sp>
      <p:sp>
        <p:nvSpPr>
          <p:cNvPr id="30723" name="Text Box 4"/>
          <p:cNvSpPr txBox="1">
            <a:spLocks noChangeArrowheads="1"/>
          </p:cNvSpPr>
          <p:nvPr/>
        </p:nvSpPr>
        <p:spPr bwMode="auto">
          <a:xfrm>
            <a:off x="385763" y="6183313"/>
            <a:ext cx="81486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Verdana" charset="0"/>
                <a:ea typeface="MS PGothic" charset="0"/>
                <a:cs typeface="MS PGothic" charset="0"/>
              </a:defRPr>
            </a:lvl1pPr>
            <a:lvl2pPr marL="742950" indent="-285750">
              <a:defRPr sz="2400">
                <a:solidFill>
                  <a:schemeClr val="tx1"/>
                </a:solidFill>
                <a:latin typeface="Verdana" charset="0"/>
                <a:ea typeface="MS PGothic" charset="0"/>
                <a:cs typeface="MS PGothic" charset="0"/>
              </a:defRPr>
            </a:lvl2pPr>
            <a:lvl3pPr marL="1143000" indent="-228600">
              <a:defRPr sz="2400">
                <a:solidFill>
                  <a:schemeClr val="tx1"/>
                </a:solidFill>
                <a:latin typeface="Verdana" charset="0"/>
                <a:ea typeface="MS PGothic" charset="0"/>
                <a:cs typeface="MS PGothic" charset="0"/>
              </a:defRPr>
            </a:lvl3pPr>
            <a:lvl4pPr marL="1600200" indent="-228600">
              <a:defRPr sz="2400">
                <a:solidFill>
                  <a:schemeClr val="tx1"/>
                </a:solidFill>
                <a:latin typeface="Verdana" charset="0"/>
                <a:ea typeface="MS PGothic" charset="0"/>
                <a:cs typeface="MS PGothic" charset="0"/>
              </a:defRPr>
            </a:lvl4pPr>
            <a:lvl5pPr marL="2057400" indent="-228600">
              <a:defRPr sz="24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Verdana" charset="0"/>
                <a:ea typeface="MS PGothic" charset="0"/>
                <a:cs typeface="MS PGothic" charset="0"/>
              </a:defRPr>
            </a:lvl9pPr>
          </a:lstStyle>
          <a:p>
            <a:r>
              <a:rPr lang="en-US" sz="1800" i="1"/>
              <a:t>Fraysse B et al. First International Conf. on Acoustic Neuroma. 1992</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Rot="1" noChangeArrowheads="1"/>
          </p:cNvSpPr>
          <p:nvPr>
            <p:ph type="title"/>
          </p:nvPr>
        </p:nvSpPr>
        <p:spPr>
          <a:xfrm>
            <a:off x="914400" y="274638"/>
            <a:ext cx="7772400" cy="944562"/>
          </a:xfrm>
        </p:spPr>
        <p:txBody>
          <a:bodyPr/>
          <a:lstStyle/>
          <a:p>
            <a:pPr eaLnBrk="1" hangingPunct="1"/>
            <a:r>
              <a:rPr lang="en-US">
                <a:solidFill>
                  <a:schemeClr val="hlink"/>
                </a:solidFill>
                <a:latin typeface="Franklin Gothic Book" charset="0"/>
                <a:ea typeface="MS PGothic" charset="0"/>
              </a:rPr>
              <a:t>BAER: Diagnostic Efficiency</a:t>
            </a:r>
          </a:p>
        </p:txBody>
      </p:sp>
      <p:sp>
        <p:nvSpPr>
          <p:cNvPr id="32770" name="Rectangle 3"/>
          <p:cNvSpPr>
            <a:spLocks noGrp="1" noChangeArrowheads="1"/>
          </p:cNvSpPr>
          <p:nvPr>
            <p:ph type="body" idx="1"/>
          </p:nvPr>
        </p:nvSpPr>
        <p:spPr>
          <a:xfrm>
            <a:off x="457200" y="1295400"/>
            <a:ext cx="8229600" cy="5257800"/>
          </a:xfrm>
        </p:spPr>
        <p:txBody>
          <a:bodyPr/>
          <a:lstStyle/>
          <a:p>
            <a:pPr eaLnBrk="1" hangingPunct="1"/>
            <a:r>
              <a:rPr lang="en-US" sz="2400">
                <a:latin typeface="Perpetua" charset="0"/>
                <a:ea typeface="MS PGothic" charset="0"/>
              </a:rPr>
              <a:t>Generally, Efficiency increases with Size</a:t>
            </a:r>
          </a:p>
          <a:p>
            <a:pPr eaLnBrk="1" hangingPunct="1"/>
            <a:r>
              <a:rPr lang="en-US" sz="2400">
                <a:latin typeface="Perpetua" charset="0"/>
                <a:ea typeface="MS PGothic" charset="0"/>
              </a:rPr>
              <a:t>Sensitivity: &gt; 90 % for tumor &gt; 3 cm </a:t>
            </a:r>
          </a:p>
          <a:p>
            <a:pPr eaLnBrk="1" hangingPunct="1"/>
            <a:r>
              <a:rPr lang="en-US" sz="2400">
                <a:latin typeface="Perpetua" charset="0"/>
                <a:ea typeface="MS PGothic" charset="0"/>
              </a:rPr>
              <a:t>False negative Rate: </a:t>
            </a:r>
          </a:p>
          <a:p>
            <a:pPr lvl="1" eaLnBrk="1" hangingPunct="1"/>
            <a:r>
              <a:rPr lang="en-US">
                <a:latin typeface="Perpetua" charset="0"/>
                <a:ea typeface="MS PGothic" charset="0"/>
              </a:rPr>
              <a:t>15 % (Wilson 1992 – 6/40)</a:t>
            </a:r>
          </a:p>
          <a:p>
            <a:pPr lvl="2" eaLnBrk="1" hangingPunct="1"/>
            <a:r>
              <a:rPr lang="en-US" sz="2400">
                <a:latin typeface="Perpetua" charset="0"/>
                <a:ea typeface="MS PGothic" charset="0"/>
              </a:rPr>
              <a:t>33 % (5/15) for Intracanalicular Tumor</a:t>
            </a:r>
          </a:p>
          <a:p>
            <a:pPr eaLnBrk="1" hangingPunct="1"/>
            <a:r>
              <a:rPr lang="en-US" sz="2400">
                <a:latin typeface="Perpetua" charset="0"/>
                <a:ea typeface="MS PGothic" charset="0"/>
              </a:rPr>
              <a:t>False positive Rate:</a:t>
            </a:r>
          </a:p>
          <a:p>
            <a:pPr lvl="1" eaLnBrk="1" hangingPunct="1"/>
            <a:r>
              <a:rPr lang="en-US">
                <a:latin typeface="Perpetua" charset="0"/>
                <a:ea typeface="MS PGothic" charset="0"/>
              </a:rPr>
              <a:t>&gt; 80 % (Jackler 2005)</a:t>
            </a:r>
          </a:p>
          <a:p>
            <a:pPr eaLnBrk="1" hangingPunct="1"/>
            <a:r>
              <a:rPr lang="en-US" sz="2400">
                <a:latin typeface="Perpetua" charset="0"/>
                <a:ea typeface="MS PGothic" charset="0"/>
              </a:rPr>
              <a:t>Positive predictive value: </a:t>
            </a:r>
          </a:p>
          <a:p>
            <a:pPr lvl="1" eaLnBrk="1" hangingPunct="1"/>
            <a:r>
              <a:rPr lang="en-US">
                <a:latin typeface="Perpetua" charset="0"/>
                <a:ea typeface="MS PGothic" charset="0"/>
              </a:rPr>
              <a:t>15 % (Weiss 1990 – 4/26)</a:t>
            </a:r>
          </a:p>
          <a:p>
            <a:pPr lvl="1" eaLnBrk="1" hangingPunct="1"/>
            <a:r>
              <a:rPr lang="en-US">
                <a:latin typeface="Perpetua" charset="0"/>
                <a:ea typeface="MS PGothic" charset="0"/>
              </a:rPr>
              <a:t>12 % (Walsted 1992 – 23/185)</a:t>
            </a:r>
          </a:p>
          <a:p>
            <a:pPr eaLnBrk="1" hangingPunct="1"/>
            <a:endParaRPr lang="en-US" sz="2800" b="1">
              <a:latin typeface="Perpetua" charset="0"/>
              <a:ea typeface="MS PGothic"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228600" y="609600"/>
            <a:ext cx="8458200" cy="1143000"/>
          </a:xfrm>
        </p:spPr>
        <p:txBody>
          <a:bodyPr/>
          <a:lstStyle/>
          <a:p>
            <a:pPr algn="ctr" eaLnBrk="1" hangingPunct="1"/>
            <a:r>
              <a:rPr lang="en-US" sz="2400" b="1">
                <a:latin typeface="Franklin Gothic Book" charset="0"/>
                <a:ea typeface="MS PGothic" charset="0"/>
              </a:rPr>
              <a:t>Cost-Effective Initial Screening for Vestibular Schwannoma: Auditory Brainstem Response or Magnetic Resonance Imaging?</a:t>
            </a:r>
            <a:br>
              <a:rPr lang="en-US" sz="2400" b="1">
                <a:latin typeface="Franklin Gothic Book" charset="0"/>
                <a:ea typeface="MS PGothic" charset="0"/>
              </a:rPr>
            </a:br>
            <a:r>
              <a:rPr lang="en-US" sz="2400">
                <a:latin typeface="Franklin Gothic Book" charset="0"/>
                <a:ea typeface="MS PGothic" charset="0"/>
              </a:rPr>
              <a:t> </a:t>
            </a:r>
            <a:r>
              <a:rPr lang="en-US" sz="1800">
                <a:latin typeface="Franklin Gothic Book" charset="0"/>
                <a:ea typeface="MS PGothic" charset="0"/>
              </a:rPr>
              <a:t>V Rupa, A Job, M George, V Rajshekhar. Dept of ENT &amp; NSx , CMC, Vellore </a:t>
            </a:r>
            <a:r>
              <a:rPr lang="en-US" sz="2400" b="1">
                <a:latin typeface="Franklin Gothic Book" charset="0"/>
                <a:ea typeface="MS PGothic" charset="0"/>
              </a:rPr>
              <a:t/>
            </a:r>
            <a:br>
              <a:rPr lang="en-US" sz="2400" b="1">
                <a:latin typeface="Franklin Gothic Book" charset="0"/>
                <a:ea typeface="MS PGothic" charset="0"/>
              </a:rPr>
            </a:br>
            <a:r>
              <a:rPr lang="en-US" sz="1800" i="1" u="sng">
                <a:latin typeface="Franklin Gothic Book" charset="0"/>
                <a:ea typeface="MS PGothic" charset="0"/>
              </a:rPr>
              <a:t>Otolaryngol Head Neck Surg </a:t>
            </a:r>
            <a:r>
              <a:rPr lang="en-US" sz="2400" i="1" u="sng">
                <a:latin typeface="Franklin Gothic Book" charset="0"/>
                <a:ea typeface="MS PGothic" charset="0"/>
              </a:rPr>
              <a:t>, </a:t>
            </a:r>
            <a:r>
              <a:rPr lang="en-US" sz="1600" i="1" u="sng">
                <a:latin typeface="Franklin Gothic Book" charset="0"/>
                <a:ea typeface="MS PGothic" charset="0"/>
              </a:rPr>
              <a:t>June 1, 2003 vol. 128 no. 6 823-828 </a:t>
            </a:r>
            <a:endParaRPr lang="en-US" sz="2400">
              <a:latin typeface="Franklin Gothic Book" charset="0"/>
              <a:ea typeface="MS PGothic" charset="0"/>
            </a:endParaRPr>
          </a:p>
        </p:txBody>
      </p:sp>
      <p:sp>
        <p:nvSpPr>
          <p:cNvPr id="34818" name="Content Placeholder 2"/>
          <p:cNvSpPr>
            <a:spLocks noGrp="1"/>
          </p:cNvSpPr>
          <p:nvPr>
            <p:ph sz="quarter" idx="1"/>
          </p:nvPr>
        </p:nvSpPr>
        <p:spPr>
          <a:xfrm>
            <a:off x="228600" y="1905000"/>
            <a:ext cx="8458200" cy="4572000"/>
          </a:xfrm>
        </p:spPr>
        <p:txBody>
          <a:bodyPr/>
          <a:lstStyle/>
          <a:p>
            <a:pPr eaLnBrk="1" hangingPunct="1"/>
            <a:r>
              <a:rPr lang="en-US" sz="2000">
                <a:latin typeface="Perpetua" charset="0"/>
                <a:ea typeface="MS PGothic" charset="0"/>
              </a:rPr>
              <a:t>90 patients with asymmetric audiovestibular symptoms, investigated prospectively with both ABR and gadolinum-enhanced magnetic resonance imaging (GdMRI).</a:t>
            </a:r>
          </a:p>
          <a:p>
            <a:pPr eaLnBrk="1" hangingPunct="1"/>
            <a:r>
              <a:rPr lang="en-US" sz="2000">
                <a:latin typeface="Perpetua" charset="0"/>
                <a:ea typeface="MS PGothic" charset="0"/>
              </a:rPr>
              <a:t>6 were diagnosed with VS on GdMRI. </a:t>
            </a:r>
          </a:p>
          <a:p>
            <a:pPr eaLnBrk="1" hangingPunct="1"/>
            <a:r>
              <a:rPr lang="en-US" sz="2000">
                <a:latin typeface="Perpetua" charset="0"/>
                <a:ea typeface="MS PGothic" charset="0"/>
              </a:rPr>
              <a:t>On ABR testing, 4 patients with VS had retrocochlear pathology and 2 with profound sensorineural hearing loss had no responses. </a:t>
            </a:r>
          </a:p>
          <a:p>
            <a:pPr eaLnBrk="1" hangingPunct="1"/>
            <a:r>
              <a:rPr lang="en-US" sz="2000">
                <a:latin typeface="Perpetua" charset="0"/>
                <a:ea typeface="MS PGothic" charset="0"/>
              </a:rPr>
              <a:t>ABR was found to have a sensitivity of 100% and specificity of 61.9%. A protocol involving screening of all patients with asymmetric audiovestibular symptoms using ABR and only subjecting those patients with no responses or retrocochlear pathology to GdMRI would effect a savings of $1200 for every patient detected to have a VS. </a:t>
            </a:r>
          </a:p>
          <a:p>
            <a:pPr eaLnBrk="1" hangingPunct="1"/>
            <a:r>
              <a:rPr lang="en-US" sz="2000" b="1" i="1">
                <a:latin typeface="Perpetua" charset="0"/>
                <a:ea typeface="MS PGothic" charset="0"/>
              </a:rPr>
              <a:t>CONCLUSIONS</a:t>
            </a:r>
            <a:r>
              <a:rPr lang="en-US" sz="2000" b="1">
                <a:latin typeface="Perpetua" charset="0"/>
                <a:ea typeface="MS PGothic" charset="0"/>
              </a:rPr>
              <a:t>: Including ABR as the preliminary screen for patients with asymmetric audiovestibular symptoms is a cost-effective strategy. </a:t>
            </a:r>
          </a:p>
          <a:p>
            <a:pPr eaLnBrk="1" hangingPunct="1">
              <a:buFont typeface="Wingdings 2" charset="0"/>
              <a:buNone/>
            </a:pPr>
            <a:r>
              <a:rPr lang="en-US" sz="2000">
                <a:latin typeface="Perpetua" charset="0"/>
                <a:ea typeface="MS PGothic" charset="0"/>
              </a:rPr>
              <a:t>	</a:t>
            </a:r>
          </a:p>
          <a:p>
            <a:pPr eaLnBrk="1" hangingPunct="1"/>
            <a:endParaRPr lang="en-US" sz="2000">
              <a:latin typeface="Perpetua"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rrowheads="1"/>
          </p:cNvSpPr>
          <p:nvPr>
            <p:ph type="title"/>
          </p:nvPr>
        </p:nvSpPr>
        <p:spPr>
          <a:xfrm>
            <a:off x="304800" y="0"/>
            <a:ext cx="8229600" cy="1143000"/>
          </a:xfrm>
        </p:spPr>
        <p:txBody>
          <a:bodyPr/>
          <a:lstStyle/>
          <a:p>
            <a:pPr eaLnBrk="1" hangingPunct="1"/>
            <a:r>
              <a:rPr lang="en-US">
                <a:latin typeface="Franklin Gothic Book" charset="0"/>
                <a:ea typeface="MS PGothic" charset="0"/>
              </a:rPr>
              <a:t>MRI is the Gold Standard</a:t>
            </a:r>
            <a:endParaRPr lang="en-US">
              <a:solidFill>
                <a:schemeClr val="hlink"/>
              </a:solidFill>
              <a:latin typeface="Franklin Gothic Book" charset="0"/>
              <a:ea typeface="MS PGothic" charset="0"/>
            </a:endParaRPr>
          </a:p>
        </p:txBody>
      </p:sp>
      <p:sp>
        <p:nvSpPr>
          <p:cNvPr id="89091" name="Rectangle 3"/>
          <p:cNvSpPr>
            <a:spLocks noGrp="1" noChangeArrowheads="1"/>
          </p:cNvSpPr>
          <p:nvPr>
            <p:ph type="body" sz="half" idx="1"/>
          </p:nvPr>
        </p:nvSpPr>
        <p:spPr>
          <a:xfrm>
            <a:off x="228600" y="1828800"/>
            <a:ext cx="8229600" cy="1401763"/>
          </a:xfrm>
        </p:spPr>
        <p:txBody>
          <a:bodyPr>
            <a:normAutofit/>
          </a:bodyPr>
          <a:lstStyle/>
          <a:p>
            <a:pPr marL="274320" indent="-274320" eaLnBrk="1" fontAlgn="auto" hangingPunct="1">
              <a:spcBef>
                <a:spcPts val="580"/>
              </a:spcBef>
              <a:spcAft>
                <a:spcPts val="0"/>
              </a:spcAft>
              <a:buFont typeface="Wingdings 2"/>
              <a:buChar char=""/>
              <a:defRPr/>
            </a:pPr>
            <a:r>
              <a:rPr lang="en-US" sz="2400" b="1" dirty="0">
                <a:solidFill>
                  <a:schemeClr val="bg2">
                    <a:lumMod val="25000"/>
                  </a:schemeClr>
                </a:solidFill>
                <a:ea typeface="+mn-ea"/>
                <a:cs typeface="+mn-cs"/>
              </a:rPr>
              <a:t>T1: 	  	</a:t>
            </a:r>
            <a:r>
              <a:rPr lang="en-US" sz="2400" b="1" dirty="0" err="1">
                <a:solidFill>
                  <a:schemeClr val="bg2">
                    <a:lumMod val="25000"/>
                  </a:schemeClr>
                </a:solidFill>
                <a:ea typeface="+mn-ea"/>
                <a:cs typeface="+mn-cs"/>
              </a:rPr>
              <a:t>Isointense</a:t>
            </a:r>
            <a:r>
              <a:rPr lang="en-US" sz="2400" b="1" dirty="0">
                <a:solidFill>
                  <a:schemeClr val="bg2">
                    <a:lumMod val="25000"/>
                  </a:schemeClr>
                </a:solidFill>
                <a:ea typeface="+mn-ea"/>
                <a:cs typeface="+mn-cs"/>
              </a:rPr>
              <a:t> to brain, </a:t>
            </a:r>
            <a:r>
              <a:rPr lang="en-US" sz="2400" b="1" dirty="0" err="1">
                <a:solidFill>
                  <a:schemeClr val="bg2">
                    <a:lumMod val="25000"/>
                  </a:schemeClr>
                </a:solidFill>
                <a:ea typeface="+mn-ea"/>
                <a:cs typeface="+mn-cs"/>
              </a:rPr>
              <a:t>hyperintense</a:t>
            </a:r>
            <a:r>
              <a:rPr lang="en-US" sz="2400" b="1" dirty="0">
                <a:solidFill>
                  <a:schemeClr val="bg2">
                    <a:lumMod val="25000"/>
                  </a:schemeClr>
                </a:solidFill>
                <a:ea typeface="+mn-ea"/>
                <a:cs typeface="+mn-cs"/>
              </a:rPr>
              <a:t> to CSF  	</a:t>
            </a:r>
          </a:p>
          <a:p>
            <a:pPr marL="274320" indent="-274320" eaLnBrk="1" fontAlgn="auto" hangingPunct="1">
              <a:spcBef>
                <a:spcPts val="580"/>
              </a:spcBef>
              <a:spcAft>
                <a:spcPts val="0"/>
              </a:spcAft>
              <a:buFont typeface="Wingdings 2"/>
              <a:buChar char=""/>
              <a:defRPr/>
            </a:pPr>
            <a:r>
              <a:rPr lang="en-US" sz="2400" b="1" dirty="0">
                <a:solidFill>
                  <a:schemeClr val="bg2">
                    <a:lumMod val="25000"/>
                  </a:schemeClr>
                </a:solidFill>
                <a:ea typeface="+mn-ea"/>
                <a:cs typeface="+mn-cs"/>
              </a:rPr>
              <a:t>T2: 		</a:t>
            </a:r>
            <a:r>
              <a:rPr lang="en-US" sz="2400" b="1" dirty="0" err="1">
                <a:solidFill>
                  <a:schemeClr val="bg2">
                    <a:lumMod val="25000"/>
                  </a:schemeClr>
                </a:solidFill>
                <a:ea typeface="+mn-ea"/>
                <a:cs typeface="+mn-cs"/>
              </a:rPr>
              <a:t>Hyperintense</a:t>
            </a:r>
            <a:r>
              <a:rPr lang="en-US" sz="2400" b="1" dirty="0">
                <a:solidFill>
                  <a:schemeClr val="bg2">
                    <a:lumMod val="25000"/>
                  </a:schemeClr>
                </a:solidFill>
                <a:ea typeface="+mn-ea"/>
                <a:cs typeface="+mn-cs"/>
              </a:rPr>
              <a:t> to brain, </a:t>
            </a:r>
            <a:r>
              <a:rPr lang="en-US" sz="2400" b="1" dirty="0" err="1">
                <a:solidFill>
                  <a:schemeClr val="bg2">
                    <a:lumMod val="25000"/>
                  </a:schemeClr>
                </a:solidFill>
                <a:ea typeface="+mn-ea"/>
                <a:cs typeface="+mn-cs"/>
              </a:rPr>
              <a:t>hypointense</a:t>
            </a:r>
            <a:r>
              <a:rPr lang="en-US" sz="2400" b="1" dirty="0">
                <a:solidFill>
                  <a:schemeClr val="bg2">
                    <a:lumMod val="25000"/>
                  </a:schemeClr>
                </a:solidFill>
                <a:ea typeface="+mn-ea"/>
                <a:cs typeface="+mn-cs"/>
              </a:rPr>
              <a:t> to CSF </a:t>
            </a:r>
          </a:p>
          <a:p>
            <a:pPr marL="274320" indent="-274320" eaLnBrk="1" fontAlgn="auto" hangingPunct="1">
              <a:spcBef>
                <a:spcPts val="580"/>
              </a:spcBef>
              <a:spcAft>
                <a:spcPts val="0"/>
              </a:spcAft>
              <a:buFont typeface="Wingdings 2"/>
              <a:buChar char=""/>
              <a:defRPr/>
            </a:pPr>
            <a:r>
              <a:rPr lang="en-US" sz="2400" b="1" dirty="0" smtClean="0">
                <a:solidFill>
                  <a:schemeClr val="bg2">
                    <a:lumMod val="25000"/>
                  </a:schemeClr>
                </a:solidFill>
                <a:ea typeface="+mn-ea"/>
                <a:cs typeface="+mn-cs"/>
              </a:rPr>
              <a:t>T1 -Gad</a:t>
            </a:r>
            <a:r>
              <a:rPr lang="en-US" sz="2400" b="1" dirty="0">
                <a:solidFill>
                  <a:schemeClr val="bg2">
                    <a:lumMod val="25000"/>
                  </a:schemeClr>
                </a:solidFill>
                <a:ea typeface="+mn-ea"/>
                <a:cs typeface="+mn-cs"/>
              </a:rPr>
              <a:t>:  	</a:t>
            </a:r>
            <a:r>
              <a:rPr lang="en-US" sz="2400" b="1" dirty="0" smtClean="0">
                <a:solidFill>
                  <a:schemeClr val="bg2">
                    <a:lumMod val="25000"/>
                  </a:schemeClr>
                </a:solidFill>
                <a:ea typeface="+mn-ea"/>
                <a:cs typeface="+mn-cs"/>
              </a:rPr>
              <a:t>Enhancing</a:t>
            </a:r>
            <a:endParaRPr lang="en-US" sz="2400" dirty="0">
              <a:ea typeface="+mn-ea"/>
              <a:cs typeface="+mn-cs"/>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a:xfrm>
            <a:off x="762000" y="228600"/>
            <a:ext cx="7772400" cy="533400"/>
          </a:xfrm>
        </p:spPr>
        <p:txBody>
          <a:bodyPr/>
          <a:lstStyle/>
          <a:p>
            <a:pPr algn="ctr" eaLnBrk="1" hangingPunct="1"/>
            <a:r>
              <a:rPr lang="en-US">
                <a:latin typeface="Franklin Gothic Book" charset="0"/>
                <a:ea typeface="MS PGothic" charset="0"/>
              </a:rPr>
              <a:t>MRI characteristics of other lesions</a:t>
            </a:r>
          </a:p>
        </p:txBody>
      </p:sp>
      <p:graphicFrame>
        <p:nvGraphicFramePr>
          <p:cNvPr id="7" name="Content Placeholder 6"/>
          <p:cNvGraphicFramePr>
            <a:graphicFrameLocks noGrp="1"/>
          </p:cNvGraphicFramePr>
          <p:nvPr>
            <p:ph sz="quarter" idx="1"/>
          </p:nvPr>
        </p:nvGraphicFramePr>
        <p:xfrm>
          <a:off x="152400" y="762000"/>
          <a:ext cx="8839200" cy="5910264"/>
        </p:xfrm>
        <a:graphic>
          <a:graphicData uri="http://schemas.openxmlformats.org/drawingml/2006/table">
            <a:tbl>
              <a:tblPr firstRow="1" bandRow="1">
                <a:tableStyleId>{5C22544A-7EE6-4342-B048-85BDC9FD1C3A}</a:tableStyleId>
              </a:tblPr>
              <a:tblGrid>
                <a:gridCol w="1767840"/>
                <a:gridCol w="957580"/>
                <a:gridCol w="1104900"/>
                <a:gridCol w="1620520"/>
                <a:gridCol w="3388360"/>
              </a:tblGrid>
              <a:tr h="823021">
                <a:tc>
                  <a:txBody>
                    <a:bodyPr/>
                    <a:lstStyle/>
                    <a:p>
                      <a:r>
                        <a:rPr lang="en-US" sz="2400" dirty="0" smtClean="0"/>
                        <a:t>Lesion</a:t>
                      </a:r>
                      <a:endParaRPr lang="en-US" sz="2400" dirty="0"/>
                    </a:p>
                  </a:txBody>
                  <a:tcPr marT="45723" marB="45723"/>
                </a:tc>
                <a:tc>
                  <a:txBody>
                    <a:bodyPr/>
                    <a:lstStyle/>
                    <a:p>
                      <a:r>
                        <a:rPr lang="en-US" sz="2400" dirty="0" smtClean="0"/>
                        <a:t>T1WI</a:t>
                      </a:r>
                      <a:endParaRPr lang="en-US" sz="2400" dirty="0"/>
                    </a:p>
                  </a:txBody>
                  <a:tcPr marT="45723" marB="45723"/>
                </a:tc>
                <a:tc>
                  <a:txBody>
                    <a:bodyPr/>
                    <a:lstStyle/>
                    <a:p>
                      <a:r>
                        <a:rPr lang="en-US" sz="2400" dirty="0" smtClean="0"/>
                        <a:t>T2WI</a:t>
                      </a:r>
                      <a:endParaRPr lang="en-US" sz="2400" dirty="0"/>
                    </a:p>
                  </a:txBody>
                  <a:tcPr marT="45723" marB="45723"/>
                </a:tc>
                <a:tc>
                  <a:txBody>
                    <a:bodyPr/>
                    <a:lstStyle/>
                    <a:p>
                      <a:r>
                        <a:rPr lang="en-US" sz="2400" dirty="0" smtClean="0"/>
                        <a:t>Enhancement</a:t>
                      </a:r>
                      <a:endParaRPr lang="en-US" sz="2400" dirty="0"/>
                    </a:p>
                  </a:txBody>
                  <a:tcPr marT="45723" marB="45723"/>
                </a:tc>
                <a:tc>
                  <a:txBody>
                    <a:bodyPr/>
                    <a:lstStyle/>
                    <a:p>
                      <a:r>
                        <a:rPr lang="en-US" sz="2400" dirty="0" smtClean="0"/>
                        <a:t>Suggestive feature</a:t>
                      </a:r>
                      <a:endParaRPr lang="en-US" sz="2400" dirty="0"/>
                    </a:p>
                  </a:txBody>
                  <a:tcPr marT="45723" marB="45723"/>
                </a:tc>
              </a:tr>
              <a:tr h="654545">
                <a:tc>
                  <a:txBody>
                    <a:bodyPr/>
                    <a:lstStyle/>
                    <a:p>
                      <a:r>
                        <a:rPr lang="en-US" sz="2400" dirty="0" err="1" smtClean="0"/>
                        <a:t>Epidermoid</a:t>
                      </a:r>
                      <a:endParaRPr lang="en-US" sz="2400" dirty="0"/>
                    </a:p>
                  </a:txBody>
                  <a:tcPr marT="45723" marB="45723"/>
                </a:tc>
                <a:tc>
                  <a:txBody>
                    <a:bodyPr/>
                    <a:lstStyle/>
                    <a:p>
                      <a:r>
                        <a:rPr lang="en-US" sz="2400" dirty="0" smtClean="0"/>
                        <a:t>Hypo</a:t>
                      </a:r>
                      <a:endParaRPr lang="en-US" sz="2400" dirty="0"/>
                    </a:p>
                  </a:txBody>
                  <a:tcPr marT="45723" marB="45723"/>
                </a:tc>
                <a:tc>
                  <a:txBody>
                    <a:bodyPr/>
                    <a:lstStyle/>
                    <a:p>
                      <a:r>
                        <a:rPr lang="en-US" sz="2400" dirty="0" smtClean="0"/>
                        <a:t>Hyper</a:t>
                      </a:r>
                      <a:endParaRPr lang="en-US" sz="2400" dirty="0"/>
                    </a:p>
                  </a:txBody>
                  <a:tcPr marT="45723" marB="45723"/>
                </a:tc>
                <a:tc>
                  <a:txBody>
                    <a:bodyPr/>
                    <a:lstStyle/>
                    <a:p>
                      <a:r>
                        <a:rPr lang="en-US" sz="2400" dirty="0" smtClean="0"/>
                        <a:t>No </a:t>
                      </a:r>
                      <a:endParaRPr lang="en-US" sz="2400" dirty="0"/>
                    </a:p>
                  </a:txBody>
                  <a:tcPr marT="45723" marB="45723"/>
                </a:tc>
                <a:tc>
                  <a:txBody>
                    <a:bodyPr/>
                    <a:lstStyle/>
                    <a:p>
                      <a:r>
                        <a:rPr lang="en-US" sz="2400" u="sng" dirty="0" smtClean="0"/>
                        <a:t>Hyper on DWI</a:t>
                      </a:r>
                    </a:p>
                  </a:txBody>
                  <a:tcPr marT="45723" marB="45723"/>
                </a:tc>
              </a:tr>
              <a:tr h="654545">
                <a:tc>
                  <a:txBody>
                    <a:bodyPr/>
                    <a:lstStyle/>
                    <a:p>
                      <a:r>
                        <a:rPr lang="en-US" sz="2400" dirty="0" err="1" smtClean="0"/>
                        <a:t>Dermoid</a:t>
                      </a:r>
                      <a:endParaRPr lang="en-US" sz="2400" dirty="0"/>
                    </a:p>
                  </a:txBody>
                  <a:tcPr marT="45723" marB="45723"/>
                </a:tc>
                <a:tc>
                  <a:txBody>
                    <a:bodyPr/>
                    <a:lstStyle/>
                    <a:p>
                      <a:r>
                        <a:rPr lang="en-US" sz="2400" dirty="0" smtClean="0"/>
                        <a:t>Hyper</a:t>
                      </a:r>
                      <a:endParaRPr lang="en-US" sz="2400" dirty="0"/>
                    </a:p>
                  </a:txBody>
                  <a:tcPr marT="45723" marB="45723"/>
                </a:tc>
                <a:tc>
                  <a:txBody>
                    <a:bodyPr/>
                    <a:lstStyle/>
                    <a:p>
                      <a:r>
                        <a:rPr lang="en-US" sz="2400" dirty="0" smtClean="0"/>
                        <a:t>Hypo</a:t>
                      </a:r>
                      <a:endParaRPr lang="en-US" sz="2400" dirty="0"/>
                    </a:p>
                  </a:txBody>
                  <a:tcPr marT="45723" marB="45723"/>
                </a:tc>
                <a:tc>
                  <a:txBody>
                    <a:bodyPr/>
                    <a:lstStyle/>
                    <a:p>
                      <a:r>
                        <a:rPr lang="en-US" sz="2400" dirty="0" smtClean="0"/>
                        <a:t>No</a:t>
                      </a:r>
                      <a:endParaRPr lang="en-US" sz="2400" dirty="0"/>
                    </a:p>
                  </a:txBody>
                  <a:tcPr marT="45723" marB="45723"/>
                </a:tc>
                <a:tc>
                  <a:txBody>
                    <a:bodyPr/>
                    <a:lstStyle/>
                    <a:p>
                      <a:r>
                        <a:rPr lang="en-US" sz="2400" u="sng" dirty="0" smtClean="0"/>
                        <a:t>Fat and calcium</a:t>
                      </a:r>
                      <a:endParaRPr lang="en-US" sz="2400" u="sng" dirty="0"/>
                    </a:p>
                  </a:txBody>
                  <a:tcPr marT="45723" marB="45723"/>
                </a:tc>
              </a:tr>
              <a:tr h="823021">
                <a:tc>
                  <a:txBody>
                    <a:bodyPr/>
                    <a:lstStyle/>
                    <a:p>
                      <a:r>
                        <a:rPr lang="en-US" sz="2400" dirty="0" err="1" smtClean="0"/>
                        <a:t>Arachnoid</a:t>
                      </a:r>
                      <a:r>
                        <a:rPr lang="en-US" sz="2400" dirty="0" smtClean="0"/>
                        <a:t> cyst</a:t>
                      </a:r>
                      <a:endParaRPr lang="en-US" sz="2400" dirty="0"/>
                    </a:p>
                  </a:txBody>
                  <a:tcPr marT="45723" marB="45723"/>
                </a:tc>
                <a:tc>
                  <a:txBody>
                    <a:bodyPr/>
                    <a:lstStyle/>
                    <a:p>
                      <a:r>
                        <a:rPr lang="en-US" sz="2400" dirty="0" smtClean="0"/>
                        <a:t>Hypo</a:t>
                      </a:r>
                      <a:endParaRPr lang="en-US" sz="2400" dirty="0"/>
                    </a:p>
                  </a:txBody>
                  <a:tcPr marT="45723" marB="45723"/>
                </a:tc>
                <a:tc>
                  <a:txBody>
                    <a:bodyPr/>
                    <a:lstStyle/>
                    <a:p>
                      <a:r>
                        <a:rPr lang="en-US" sz="2400" dirty="0" smtClean="0"/>
                        <a:t>Hyper </a:t>
                      </a:r>
                      <a:endParaRPr lang="en-US" sz="2400" dirty="0"/>
                    </a:p>
                  </a:txBody>
                  <a:tcPr marT="45723" marB="45723"/>
                </a:tc>
                <a:tc>
                  <a:txBody>
                    <a:bodyPr/>
                    <a:lstStyle/>
                    <a:p>
                      <a:r>
                        <a:rPr lang="en-US" sz="2400" dirty="0" smtClean="0"/>
                        <a:t>No </a:t>
                      </a:r>
                      <a:endParaRPr lang="en-US" sz="2400" dirty="0"/>
                    </a:p>
                  </a:txBody>
                  <a:tcPr marT="45723" marB="45723"/>
                </a:tc>
                <a:tc>
                  <a:txBody>
                    <a:bodyPr/>
                    <a:lstStyle/>
                    <a:p>
                      <a:r>
                        <a:rPr lang="en-US" sz="2400" u="sng" dirty="0" err="1" smtClean="0"/>
                        <a:t>Iso</a:t>
                      </a:r>
                      <a:r>
                        <a:rPr lang="en-US" sz="2400" u="sng" dirty="0" smtClean="0"/>
                        <a:t> to CSF, hypo on DWI</a:t>
                      </a:r>
                      <a:endParaRPr lang="en-US" sz="2400" u="sng" dirty="0"/>
                    </a:p>
                  </a:txBody>
                  <a:tcPr marT="45723" marB="45723"/>
                </a:tc>
              </a:tr>
              <a:tr h="823021">
                <a:tc>
                  <a:txBody>
                    <a:bodyPr/>
                    <a:lstStyle/>
                    <a:p>
                      <a:r>
                        <a:rPr lang="en-US" sz="2400" dirty="0" err="1" smtClean="0"/>
                        <a:t>Anuerysm</a:t>
                      </a:r>
                      <a:endParaRPr lang="en-US" sz="2400" dirty="0"/>
                    </a:p>
                  </a:txBody>
                  <a:tcPr marT="45723" marB="45723"/>
                </a:tc>
                <a:tc>
                  <a:txBody>
                    <a:bodyPr/>
                    <a:lstStyle/>
                    <a:p>
                      <a:r>
                        <a:rPr lang="en-US" sz="2400" dirty="0" smtClean="0"/>
                        <a:t>Hypo</a:t>
                      </a:r>
                      <a:endParaRPr lang="en-US" sz="2400" dirty="0"/>
                    </a:p>
                  </a:txBody>
                  <a:tcPr marT="45723" marB="45723"/>
                </a:tc>
                <a:tc>
                  <a:txBody>
                    <a:bodyPr/>
                    <a:lstStyle/>
                    <a:p>
                      <a:r>
                        <a:rPr lang="en-US" sz="2400" dirty="0" smtClean="0"/>
                        <a:t>Hypo</a:t>
                      </a:r>
                      <a:endParaRPr lang="en-US" sz="2400" dirty="0"/>
                    </a:p>
                  </a:txBody>
                  <a:tcPr marT="45723" marB="45723"/>
                </a:tc>
                <a:tc>
                  <a:txBody>
                    <a:bodyPr/>
                    <a:lstStyle/>
                    <a:p>
                      <a:r>
                        <a:rPr lang="en-US" sz="2400" dirty="0" smtClean="0"/>
                        <a:t>Possible</a:t>
                      </a:r>
                      <a:endParaRPr lang="en-US" sz="2400" dirty="0"/>
                    </a:p>
                  </a:txBody>
                  <a:tcPr marT="45723" marB="45723"/>
                </a:tc>
                <a:tc>
                  <a:txBody>
                    <a:bodyPr/>
                    <a:lstStyle/>
                    <a:p>
                      <a:r>
                        <a:rPr lang="en-US" sz="2400" dirty="0" smtClean="0"/>
                        <a:t>Well circumscribed</a:t>
                      </a:r>
                      <a:r>
                        <a:rPr lang="en-US" sz="2400" baseline="0" dirty="0" smtClean="0"/>
                        <a:t> hypo- on T2</a:t>
                      </a:r>
                      <a:endParaRPr lang="en-US" sz="2400" dirty="0"/>
                    </a:p>
                  </a:txBody>
                  <a:tcPr marT="45723" marB="45723"/>
                </a:tc>
              </a:tr>
              <a:tr h="823021">
                <a:tc>
                  <a:txBody>
                    <a:bodyPr/>
                    <a:lstStyle/>
                    <a:p>
                      <a:r>
                        <a:rPr lang="en-US" sz="2400" dirty="0" err="1" smtClean="0"/>
                        <a:t>Cholestrol</a:t>
                      </a:r>
                      <a:r>
                        <a:rPr lang="en-US" sz="2400" dirty="0" smtClean="0"/>
                        <a:t> </a:t>
                      </a:r>
                      <a:r>
                        <a:rPr lang="en-US" sz="2400" dirty="0" err="1" smtClean="0"/>
                        <a:t>gran</a:t>
                      </a:r>
                      <a:endParaRPr lang="en-US" sz="2400" dirty="0"/>
                    </a:p>
                  </a:txBody>
                  <a:tcPr marT="45723" marB="45723"/>
                </a:tc>
                <a:tc>
                  <a:txBody>
                    <a:bodyPr/>
                    <a:lstStyle/>
                    <a:p>
                      <a:r>
                        <a:rPr lang="en-US" sz="2400" dirty="0" smtClean="0"/>
                        <a:t>Hyper</a:t>
                      </a:r>
                      <a:endParaRPr lang="en-US" sz="2400" dirty="0"/>
                    </a:p>
                  </a:txBody>
                  <a:tcPr marT="45723" marB="45723"/>
                </a:tc>
                <a:tc>
                  <a:txBody>
                    <a:bodyPr/>
                    <a:lstStyle/>
                    <a:p>
                      <a:r>
                        <a:rPr lang="en-US" sz="2400" dirty="0" smtClean="0"/>
                        <a:t>Hyper </a:t>
                      </a:r>
                      <a:endParaRPr lang="en-US" sz="2400" dirty="0"/>
                    </a:p>
                  </a:txBody>
                  <a:tcPr marT="45723" marB="45723"/>
                </a:tc>
                <a:tc>
                  <a:txBody>
                    <a:bodyPr/>
                    <a:lstStyle/>
                    <a:p>
                      <a:r>
                        <a:rPr lang="en-US" sz="2400" dirty="0" smtClean="0"/>
                        <a:t>No</a:t>
                      </a:r>
                      <a:endParaRPr lang="en-US" sz="2400" dirty="0"/>
                    </a:p>
                  </a:txBody>
                  <a:tcPr marT="45723" marB="45723"/>
                </a:tc>
                <a:tc>
                  <a:txBody>
                    <a:bodyPr/>
                    <a:lstStyle/>
                    <a:p>
                      <a:r>
                        <a:rPr lang="en-US" sz="2400" u="sng" dirty="0" smtClean="0"/>
                        <a:t>Hypo- rim on T1</a:t>
                      </a:r>
                      <a:r>
                        <a:rPr lang="en-US" sz="2400" u="sng" baseline="0" dirty="0" smtClean="0"/>
                        <a:t> &amp; T2</a:t>
                      </a:r>
                      <a:endParaRPr lang="en-US" sz="2400" u="sng" dirty="0"/>
                    </a:p>
                  </a:txBody>
                  <a:tcPr marT="45723" marB="45723"/>
                </a:tc>
              </a:tr>
              <a:tr h="654545">
                <a:tc>
                  <a:txBody>
                    <a:bodyPr/>
                    <a:lstStyle/>
                    <a:p>
                      <a:r>
                        <a:rPr lang="en-US" sz="2400" dirty="0" err="1" smtClean="0"/>
                        <a:t>Chondroma</a:t>
                      </a:r>
                      <a:endParaRPr lang="en-US" sz="2400" dirty="0"/>
                    </a:p>
                  </a:txBody>
                  <a:tcPr marT="45723" marB="45723"/>
                </a:tc>
                <a:tc>
                  <a:txBody>
                    <a:bodyPr/>
                    <a:lstStyle/>
                    <a:p>
                      <a:r>
                        <a:rPr lang="en-US" sz="2400" dirty="0" smtClean="0"/>
                        <a:t>Hypo</a:t>
                      </a:r>
                      <a:endParaRPr lang="en-US" sz="2400" dirty="0"/>
                    </a:p>
                  </a:txBody>
                  <a:tcPr marT="45723" marB="45723"/>
                </a:tc>
                <a:tc>
                  <a:txBody>
                    <a:bodyPr/>
                    <a:lstStyle/>
                    <a:p>
                      <a:r>
                        <a:rPr lang="en-US" sz="2400" dirty="0" smtClean="0"/>
                        <a:t>Hyper</a:t>
                      </a:r>
                      <a:endParaRPr lang="en-US" sz="2400" dirty="0"/>
                    </a:p>
                  </a:txBody>
                  <a:tcPr marT="45723" marB="45723"/>
                </a:tc>
                <a:tc>
                  <a:txBody>
                    <a:bodyPr/>
                    <a:lstStyle/>
                    <a:p>
                      <a:r>
                        <a:rPr lang="en-US" sz="2400" dirty="0" smtClean="0"/>
                        <a:t>Variable</a:t>
                      </a:r>
                      <a:endParaRPr lang="en-US" sz="2400" dirty="0"/>
                    </a:p>
                  </a:txBody>
                  <a:tcPr marT="45723" marB="45723"/>
                </a:tc>
                <a:tc>
                  <a:txBody>
                    <a:bodyPr/>
                    <a:lstStyle/>
                    <a:p>
                      <a:r>
                        <a:rPr lang="en-US" sz="2400" dirty="0" smtClean="0"/>
                        <a:t>Origin from </a:t>
                      </a:r>
                      <a:r>
                        <a:rPr lang="en-US" sz="2400" dirty="0" err="1" smtClean="0"/>
                        <a:t>synchondrosis</a:t>
                      </a:r>
                      <a:endParaRPr lang="en-US" sz="2400" dirty="0"/>
                    </a:p>
                  </a:txBody>
                  <a:tcPr marT="45723" marB="45723"/>
                </a:tc>
              </a:tr>
              <a:tr h="654545">
                <a:tc>
                  <a:txBody>
                    <a:bodyPr/>
                    <a:lstStyle/>
                    <a:p>
                      <a:r>
                        <a:rPr lang="en-US" sz="2400" dirty="0" err="1" smtClean="0"/>
                        <a:t>Chordoma</a:t>
                      </a:r>
                      <a:endParaRPr lang="en-US" sz="2400" dirty="0"/>
                    </a:p>
                  </a:txBody>
                  <a:tcPr marT="45723" marB="45723"/>
                </a:tc>
                <a:tc>
                  <a:txBody>
                    <a:bodyPr/>
                    <a:lstStyle/>
                    <a:p>
                      <a:r>
                        <a:rPr lang="en-US" sz="2400" dirty="0" smtClean="0"/>
                        <a:t>Hypo</a:t>
                      </a:r>
                      <a:endParaRPr lang="en-US" sz="2400" dirty="0"/>
                    </a:p>
                  </a:txBody>
                  <a:tcPr marT="45723" marB="45723"/>
                </a:tc>
                <a:tc>
                  <a:txBody>
                    <a:bodyPr/>
                    <a:lstStyle/>
                    <a:p>
                      <a:r>
                        <a:rPr lang="en-US" sz="2400" dirty="0" smtClean="0"/>
                        <a:t>Hyper</a:t>
                      </a:r>
                      <a:endParaRPr lang="en-US" sz="2400" dirty="0"/>
                    </a:p>
                  </a:txBody>
                  <a:tcPr marT="45723" marB="45723"/>
                </a:tc>
                <a:tc>
                  <a:txBody>
                    <a:bodyPr/>
                    <a:lstStyle/>
                    <a:p>
                      <a:r>
                        <a:rPr lang="en-US" sz="2400" dirty="0" smtClean="0"/>
                        <a:t>Yes</a:t>
                      </a:r>
                      <a:endParaRPr lang="en-US" sz="2400" dirty="0"/>
                    </a:p>
                  </a:txBody>
                  <a:tcPr marT="45723" marB="45723"/>
                </a:tc>
                <a:tc>
                  <a:txBody>
                    <a:bodyPr/>
                    <a:lstStyle/>
                    <a:p>
                      <a:r>
                        <a:rPr lang="en-US" sz="2400" dirty="0" smtClean="0"/>
                        <a:t>Intra tm septa</a:t>
                      </a:r>
                      <a:endParaRPr lang="en-US" sz="2400" dirty="0"/>
                    </a:p>
                  </a:txBody>
                  <a:tcPr marT="45723" marB="45723"/>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Rot="1" noChangeArrowheads="1"/>
          </p:cNvSpPr>
          <p:nvPr>
            <p:ph type="title"/>
          </p:nvPr>
        </p:nvSpPr>
        <p:spPr>
          <a:xfrm>
            <a:off x="914400" y="274638"/>
            <a:ext cx="7772400" cy="715962"/>
          </a:xfrm>
        </p:spPr>
        <p:txBody>
          <a:bodyPr/>
          <a:lstStyle/>
          <a:p>
            <a:pPr algn="ctr" eaLnBrk="1" hangingPunct="1"/>
            <a:r>
              <a:rPr lang="en-US">
                <a:solidFill>
                  <a:schemeClr val="hlink"/>
                </a:solidFill>
                <a:latin typeface="Franklin Gothic Book" charset="0"/>
                <a:ea typeface="MS PGothic" charset="0"/>
              </a:rPr>
              <a:t>CT Brain with contrast </a:t>
            </a:r>
          </a:p>
        </p:txBody>
      </p:sp>
      <p:sp>
        <p:nvSpPr>
          <p:cNvPr id="38914" name="Rectangle 3"/>
          <p:cNvSpPr>
            <a:spLocks noGrp="1" noChangeArrowheads="1"/>
          </p:cNvSpPr>
          <p:nvPr>
            <p:ph type="body" idx="1"/>
          </p:nvPr>
        </p:nvSpPr>
        <p:spPr>
          <a:xfrm>
            <a:off x="1295400" y="990600"/>
            <a:ext cx="5486400" cy="2743200"/>
          </a:xfrm>
        </p:spPr>
        <p:txBody>
          <a:bodyPr/>
          <a:lstStyle/>
          <a:p>
            <a:pPr lvl="1" eaLnBrk="1" hangingPunct="1"/>
            <a:r>
              <a:rPr lang="en-US" sz="2000" b="1">
                <a:latin typeface="Perpetua" charset="0"/>
                <a:ea typeface="MS PGothic" charset="0"/>
              </a:rPr>
              <a:t>Heterogeneous enhancement on contrast</a:t>
            </a:r>
          </a:p>
          <a:p>
            <a:pPr lvl="1" eaLnBrk="1" hangingPunct="1"/>
            <a:r>
              <a:rPr lang="en-US" sz="2000" b="1">
                <a:latin typeface="Perpetua" charset="0"/>
                <a:ea typeface="MS PGothic" charset="0"/>
              </a:rPr>
              <a:t>Indicated in: Contraindication to MRI (metallic implants), claustrophobic patients</a:t>
            </a:r>
          </a:p>
          <a:p>
            <a:pPr lvl="1" eaLnBrk="1" hangingPunct="1"/>
            <a:r>
              <a:rPr lang="en-US" sz="2000" b="1">
                <a:latin typeface="Perpetua" charset="0"/>
                <a:ea typeface="MS PGothic" charset="0"/>
              </a:rPr>
              <a:t>May not be able to detect small tumor &lt; 1.5cm</a:t>
            </a:r>
          </a:p>
          <a:p>
            <a:pPr lvl="1" eaLnBrk="1" hangingPunct="1"/>
            <a:r>
              <a:rPr lang="en-US" sz="2000" b="1">
                <a:latin typeface="Perpetua" charset="0"/>
                <a:ea typeface="MS PGothic" charset="0"/>
              </a:rPr>
              <a:t>Radiation risks</a:t>
            </a:r>
            <a:endParaRPr lang="en-US" b="1">
              <a:latin typeface="Perpetua" charset="0"/>
              <a:ea typeface="MS PGothic" charset="0"/>
            </a:endParaRPr>
          </a:p>
        </p:txBody>
      </p:sp>
      <p:sp>
        <p:nvSpPr>
          <p:cNvPr id="38915" name="TextBox 4"/>
          <p:cNvSpPr txBox="1">
            <a:spLocks noChangeArrowheads="1"/>
          </p:cNvSpPr>
          <p:nvPr/>
        </p:nvSpPr>
        <p:spPr bwMode="auto">
          <a:xfrm>
            <a:off x="1524000" y="3352800"/>
            <a:ext cx="5907088"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Verdana" charset="0"/>
                <a:ea typeface="MS PGothic" charset="0"/>
                <a:cs typeface="MS PGothic" charset="0"/>
              </a:defRPr>
            </a:lvl1pPr>
            <a:lvl2pPr marL="742950" indent="-285750">
              <a:defRPr sz="2400">
                <a:solidFill>
                  <a:schemeClr val="tx1"/>
                </a:solidFill>
                <a:latin typeface="Verdana" charset="0"/>
                <a:ea typeface="MS PGothic" charset="0"/>
                <a:cs typeface="MS PGothic" charset="0"/>
              </a:defRPr>
            </a:lvl2pPr>
            <a:lvl3pPr marL="1143000" indent="-228600">
              <a:defRPr sz="2400">
                <a:solidFill>
                  <a:schemeClr val="tx1"/>
                </a:solidFill>
                <a:latin typeface="Verdana" charset="0"/>
                <a:ea typeface="MS PGothic" charset="0"/>
                <a:cs typeface="MS PGothic" charset="0"/>
              </a:defRPr>
            </a:lvl3pPr>
            <a:lvl4pPr marL="1600200" indent="-228600">
              <a:defRPr sz="2400">
                <a:solidFill>
                  <a:schemeClr val="tx1"/>
                </a:solidFill>
                <a:latin typeface="Verdana" charset="0"/>
                <a:ea typeface="MS PGothic" charset="0"/>
                <a:cs typeface="MS PGothic" charset="0"/>
              </a:defRPr>
            </a:lvl4pPr>
            <a:lvl5pPr marL="2057400" indent="-228600">
              <a:defRPr sz="24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Verdana" charset="0"/>
                <a:ea typeface="MS PGothic" charset="0"/>
                <a:cs typeface="MS PGothic" charset="0"/>
              </a:defRPr>
            </a:lvl9pPr>
          </a:lstStyle>
          <a:p>
            <a:r>
              <a:rPr lang="en-US" u="sng"/>
              <a:t>Pre-op Thin cut CT of post fossa</a:t>
            </a:r>
          </a:p>
          <a:p>
            <a:r>
              <a:rPr lang="en-US" sz="1800"/>
              <a:t>(Samii: Essen In Nsx)</a:t>
            </a:r>
          </a:p>
          <a:p>
            <a:endParaRPr lang="en-US" sz="1800"/>
          </a:p>
          <a:p>
            <a:r>
              <a:rPr lang="en-US" sz="2000"/>
              <a:t>Identify bone destruction</a:t>
            </a:r>
          </a:p>
          <a:p>
            <a:r>
              <a:rPr lang="en-US" sz="2000"/>
              <a:t>Expansion of IAC</a:t>
            </a:r>
          </a:p>
          <a:p>
            <a:r>
              <a:rPr lang="en-US" sz="2000"/>
              <a:t>Position of labyrinth-relation to fundus</a:t>
            </a:r>
          </a:p>
          <a:p>
            <a:r>
              <a:rPr lang="en-US" sz="2000"/>
              <a:t>Position of sigmoid sinus and emmisary vein</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914400" y="274638"/>
            <a:ext cx="7772400" cy="792162"/>
          </a:xfrm>
        </p:spPr>
        <p:txBody>
          <a:bodyPr>
            <a:normAutofit/>
          </a:bodyPr>
          <a:lstStyle/>
          <a:p>
            <a:pPr eaLnBrk="1" hangingPunct="1">
              <a:defRPr/>
            </a:pPr>
            <a:r>
              <a:rPr lang="en-US" sz="3100">
                <a:latin typeface="Franklin Gothic Book" charset="0"/>
                <a:ea typeface="MS PGothic" charset="0"/>
              </a:rPr>
              <a:t>Management options - </a:t>
            </a:r>
            <a:r>
              <a:rPr lang="en-US" sz="3100">
                <a:solidFill>
                  <a:schemeClr val="accent2"/>
                </a:solidFill>
                <a:effectLst>
                  <a:outerShdw blurRad="38100" dist="38100" dir="2700000" algn="tl">
                    <a:srgbClr val="000000"/>
                  </a:outerShdw>
                </a:effectLst>
                <a:latin typeface="Franklin Gothic Book" charset="0"/>
                <a:ea typeface="MS PGothic" charset="0"/>
              </a:rPr>
              <a:t>No strict  guidelines</a:t>
            </a:r>
          </a:p>
        </p:txBody>
      </p:sp>
      <p:sp>
        <p:nvSpPr>
          <p:cNvPr id="34819" name="Rectangle 3"/>
          <p:cNvSpPr>
            <a:spLocks noGrp="1" noChangeArrowheads="1"/>
          </p:cNvSpPr>
          <p:nvPr>
            <p:ph sz="quarter" idx="1"/>
          </p:nvPr>
        </p:nvSpPr>
        <p:spPr/>
        <p:txBody>
          <a:bodyPr/>
          <a:lstStyle/>
          <a:p>
            <a:pPr eaLnBrk="1" hangingPunct="1">
              <a:defRPr/>
            </a:pPr>
            <a:r>
              <a:rPr lang="en-US">
                <a:latin typeface="Perpetua" charset="0"/>
                <a:ea typeface="MS PGothic" charset="0"/>
              </a:rPr>
              <a:t>Surgery</a:t>
            </a:r>
          </a:p>
          <a:p>
            <a:pPr eaLnBrk="1" hangingPunct="1">
              <a:defRPr/>
            </a:pPr>
            <a:endParaRPr lang="en-US">
              <a:latin typeface="Perpetua" charset="0"/>
              <a:ea typeface="MS PGothic" charset="0"/>
            </a:endParaRPr>
          </a:p>
          <a:p>
            <a:pPr eaLnBrk="1" hangingPunct="1">
              <a:defRPr/>
            </a:pPr>
            <a:r>
              <a:rPr lang="en-US">
                <a:latin typeface="Perpetua" charset="0"/>
                <a:ea typeface="MS PGothic" charset="0"/>
              </a:rPr>
              <a:t>Radiosurgery or Fractionated RT</a:t>
            </a:r>
          </a:p>
          <a:p>
            <a:pPr eaLnBrk="1" hangingPunct="1">
              <a:buFont typeface="Wingdings" charset="0"/>
              <a:buNone/>
              <a:defRPr/>
            </a:pPr>
            <a:endParaRPr lang="en-US">
              <a:latin typeface="Perpetua" charset="0"/>
              <a:ea typeface="MS PGothic" charset="0"/>
            </a:endParaRPr>
          </a:p>
          <a:p>
            <a:pPr eaLnBrk="1" hangingPunct="1">
              <a:defRPr/>
            </a:pPr>
            <a:r>
              <a:rPr lang="en-US">
                <a:latin typeface="Perpetua" charset="0"/>
                <a:ea typeface="MS PGothic" charset="0"/>
              </a:rPr>
              <a:t>Observation (with careful audiologic and radiologic monitoring) </a:t>
            </a:r>
          </a:p>
          <a:p>
            <a:pPr eaLnBrk="1" hangingPunct="1">
              <a:defRPr/>
            </a:pPr>
            <a:endParaRPr lang="en-US">
              <a:latin typeface="Perpetua" charset="0"/>
              <a:ea typeface="MS PGothic" charset="0"/>
            </a:endParaRPr>
          </a:p>
          <a:p>
            <a:pPr eaLnBrk="1" hangingPunct="1">
              <a:lnSpc>
                <a:spcPct val="90000"/>
              </a:lnSpc>
              <a:defRPr/>
            </a:pPr>
            <a:r>
              <a:rPr lang="en-US">
                <a:latin typeface="Perpetua" charset="0"/>
                <a:ea typeface="MS PGothic" charset="0"/>
              </a:rPr>
              <a:t>Management of Preoperative Hydrocephalus –</a:t>
            </a:r>
          </a:p>
          <a:p>
            <a:pPr lvl="3" eaLnBrk="1" hangingPunct="1">
              <a:lnSpc>
                <a:spcPct val="90000"/>
              </a:lnSpc>
              <a:defRPr/>
            </a:pPr>
            <a:r>
              <a:rPr lang="en-US" u="sng">
                <a:latin typeface="Perpetua" charset="0"/>
                <a:ea typeface="MS PGothic" charset="0"/>
              </a:rPr>
              <a:t>Asymptomatic</a:t>
            </a:r>
            <a:r>
              <a:rPr lang="en-US">
                <a:latin typeface="Perpetua" charset="0"/>
                <a:ea typeface="MS PGothic" charset="0"/>
              </a:rPr>
              <a:t> – Steroids/I</a:t>
            </a:r>
            <a:r>
              <a:rPr lang="en-US">
                <a:effectLst>
                  <a:outerShdw blurRad="38100" dist="38100" dir="2700000" algn="tl">
                    <a:srgbClr val="FFFFFF"/>
                  </a:outerShdw>
                </a:effectLst>
                <a:latin typeface="Perpetua" charset="0"/>
                <a:ea typeface="MS PGothic" charset="0"/>
              </a:rPr>
              <a:t>ntraop EVD</a:t>
            </a:r>
          </a:p>
          <a:p>
            <a:pPr lvl="3" eaLnBrk="1" hangingPunct="1">
              <a:lnSpc>
                <a:spcPct val="90000"/>
              </a:lnSpc>
              <a:buFont typeface="Wingdings" charset="0"/>
              <a:buNone/>
              <a:defRPr/>
            </a:pPr>
            <a:r>
              <a:rPr lang="en-US">
                <a:latin typeface="Perpetua" charset="0"/>
                <a:ea typeface="MS PGothic" charset="0"/>
              </a:rPr>
              <a:t>    No special treatment</a:t>
            </a:r>
          </a:p>
          <a:p>
            <a:pPr lvl="3" eaLnBrk="1" hangingPunct="1">
              <a:lnSpc>
                <a:spcPct val="90000"/>
              </a:lnSpc>
              <a:defRPr/>
            </a:pPr>
            <a:r>
              <a:rPr lang="en-US" u="sng">
                <a:latin typeface="Perpetua" charset="0"/>
                <a:ea typeface="MS PGothic" charset="0"/>
              </a:rPr>
              <a:t>Obviously sick; gross hydrocephalus with symptoms of raised ICT</a:t>
            </a:r>
            <a:r>
              <a:rPr lang="en-US">
                <a:latin typeface="Perpetua" charset="0"/>
                <a:ea typeface="MS PGothic" charset="0"/>
              </a:rPr>
              <a:t> like headache, vomiting, papilloedema – Ventriculoperitoneal shunt</a:t>
            </a:r>
          </a:p>
          <a:p>
            <a:pPr eaLnBrk="1" hangingPunct="1">
              <a:defRPr/>
            </a:pPr>
            <a:endParaRPr lang="en-US">
              <a:latin typeface="Perpetua"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idx="4294967295"/>
          </p:nvPr>
        </p:nvSpPr>
        <p:spPr>
          <a:xfrm>
            <a:off x="381000" y="0"/>
            <a:ext cx="8001000" cy="1216025"/>
          </a:xfrm>
        </p:spPr>
        <p:txBody>
          <a:bodyPr anchor="ctr"/>
          <a:lstStyle/>
          <a:p>
            <a:pPr algn="ctr" eaLnBrk="1" hangingPunct="1"/>
            <a:r>
              <a:rPr lang="en-US">
                <a:latin typeface="Franklin Gothic Book" charset="0"/>
                <a:ea typeface="MS PGothic" charset="0"/>
              </a:rPr>
              <a:t>Introduction</a:t>
            </a:r>
          </a:p>
        </p:txBody>
      </p:sp>
      <p:sp>
        <p:nvSpPr>
          <p:cNvPr id="17410" name="Content Placeholder 2"/>
          <p:cNvSpPr>
            <a:spLocks noGrp="1"/>
          </p:cNvSpPr>
          <p:nvPr>
            <p:ph idx="4294967295"/>
          </p:nvPr>
        </p:nvSpPr>
        <p:spPr>
          <a:xfrm>
            <a:off x="381000" y="1143000"/>
            <a:ext cx="8001000" cy="4800600"/>
          </a:xfrm>
        </p:spPr>
        <p:txBody>
          <a:bodyPr/>
          <a:lstStyle/>
          <a:p>
            <a:pPr eaLnBrk="1" hangingPunct="1"/>
            <a:r>
              <a:rPr lang="en-US" sz="2400">
                <a:latin typeface="Perpetua" charset="0"/>
                <a:ea typeface="MS PGothic" charset="0"/>
              </a:rPr>
              <a:t>Vestibular schwannoma is the most common tumor occurring in the CP angle (about 85-90%)</a:t>
            </a:r>
          </a:p>
          <a:p>
            <a:pPr eaLnBrk="1" hangingPunct="1"/>
            <a:r>
              <a:rPr lang="en-US">
                <a:latin typeface="Perpetua" charset="0"/>
                <a:ea typeface="MS PGothic" charset="0"/>
              </a:rPr>
              <a:t>6 % of all intracranial tumors</a:t>
            </a:r>
          </a:p>
          <a:p>
            <a:pPr eaLnBrk="1" hangingPunct="1"/>
            <a:r>
              <a:rPr lang="en-US">
                <a:latin typeface="Perpetua" charset="0"/>
                <a:ea typeface="MS PGothic" charset="0"/>
              </a:rPr>
              <a:t>Incidence in US:  10 per million / year</a:t>
            </a:r>
          </a:p>
          <a:p>
            <a:pPr eaLnBrk="1" hangingPunct="1"/>
            <a:r>
              <a:rPr lang="en-US" sz="2800">
                <a:latin typeface="Perpetua" charset="0"/>
                <a:ea typeface="MS PGothic" charset="0"/>
              </a:rPr>
              <a:t>Peak incidence in 4</a:t>
            </a:r>
            <a:r>
              <a:rPr lang="en-US" sz="2800" baseline="30000">
                <a:latin typeface="Perpetua" charset="0"/>
                <a:ea typeface="MS PGothic" charset="0"/>
              </a:rPr>
              <a:t>th</a:t>
            </a:r>
            <a:r>
              <a:rPr lang="en-US" sz="2800">
                <a:latin typeface="Perpetua" charset="0"/>
                <a:ea typeface="MS PGothic" charset="0"/>
              </a:rPr>
              <a:t> to 6</a:t>
            </a:r>
            <a:r>
              <a:rPr lang="en-US" sz="2800" baseline="30000">
                <a:latin typeface="Perpetua" charset="0"/>
                <a:ea typeface="MS PGothic" charset="0"/>
              </a:rPr>
              <a:t>th</a:t>
            </a:r>
            <a:r>
              <a:rPr lang="en-US" sz="2800">
                <a:latin typeface="Perpetua" charset="0"/>
                <a:ea typeface="MS PGothic" charset="0"/>
              </a:rPr>
              <a:t> decade</a:t>
            </a:r>
          </a:p>
          <a:p>
            <a:pPr eaLnBrk="1" hangingPunct="1"/>
            <a:r>
              <a:rPr lang="en-US" sz="2800">
                <a:latin typeface="Perpetua" charset="0"/>
                <a:ea typeface="MS PGothic" charset="0"/>
              </a:rPr>
              <a:t>M:F= 2:3</a:t>
            </a:r>
            <a:endParaRPr lang="en-US">
              <a:latin typeface="Perpetua" charset="0"/>
              <a:ea typeface="MS PGothic" charset="0"/>
            </a:endParaRPr>
          </a:p>
          <a:p>
            <a:pPr eaLnBrk="1" hangingPunct="1"/>
            <a:r>
              <a:rPr lang="en-US">
                <a:latin typeface="Perpetua" charset="0"/>
                <a:ea typeface="MS PGothic" charset="0"/>
              </a:rPr>
              <a:t>95% Sporadic (unilateral)</a:t>
            </a:r>
          </a:p>
          <a:p>
            <a:pPr eaLnBrk="1" hangingPunct="1"/>
            <a:r>
              <a:rPr lang="en-US">
                <a:latin typeface="Perpetua" charset="0"/>
                <a:ea typeface="MS PGothic" charset="0"/>
              </a:rPr>
              <a:t>5%  Neurofibromatosis type 2 (bilateral)</a:t>
            </a:r>
          </a:p>
          <a:p>
            <a:pPr eaLnBrk="1" hangingPunct="1"/>
            <a:r>
              <a:rPr lang="en-US" sz="2800">
                <a:latin typeface="Perpetua" charset="0"/>
                <a:ea typeface="MS PGothic" charset="0"/>
              </a:rPr>
              <a:t>Slow growing tumors = </a:t>
            </a:r>
            <a:r>
              <a:rPr lang="en-US">
                <a:latin typeface="Perpetua" charset="0"/>
                <a:ea typeface="MS PGothic" charset="0"/>
              </a:rPr>
              <a:t>Average 1.8 mm/year (</a:t>
            </a:r>
            <a:r>
              <a:rPr lang="en-US" sz="2400">
                <a:latin typeface="Perpetua" charset="0"/>
                <a:ea typeface="MS PGothic" charset="0"/>
              </a:rPr>
              <a:t>0.2 to 4.0 mm)</a:t>
            </a:r>
          </a:p>
          <a:p>
            <a:pPr eaLnBrk="1" hangingPunct="1">
              <a:buFont typeface="Wingdings 2" charset="0"/>
              <a:buNone/>
            </a:pPr>
            <a:endParaRPr lang="en-US" sz="2400">
              <a:latin typeface="Perpetua"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idx="4294967295"/>
          </p:nvPr>
        </p:nvSpPr>
        <p:spPr>
          <a:xfrm>
            <a:off x="304800" y="228600"/>
            <a:ext cx="5486400" cy="685800"/>
          </a:xfrm>
        </p:spPr>
        <p:txBody>
          <a:bodyPr anchor="ctr">
            <a:normAutofit/>
          </a:bodyPr>
          <a:lstStyle/>
          <a:p>
            <a:pPr algn="ctr" eaLnBrk="1" hangingPunct="1">
              <a:defRPr/>
            </a:pPr>
            <a:r>
              <a:rPr lang="en-US" sz="3400">
                <a:effectLst>
                  <a:outerShdw blurRad="38100" dist="38100" dir="2700000" algn="tl">
                    <a:srgbClr val="000000"/>
                  </a:outerShdw>
                </a:effectLst>
                <a:latin typeface="Franklin Gothic Book" charset="0"/>
                <a:ea typeface="MS PGothic" charset="0"/>
              </a:rPr>
              <a:t>Historical perspective</a:t>
            </a:r>
          </a:p>
        </p:txBody>
      </p:sp>
      <p:sp>
        <p:nvSpPr>
          <p:cNvPr id="98307" name="Rectangle 3"/>
          <p:cNvSpPr>
            <a:spLocks noGrp="1" noChangeArrowheads="1"/>
          </p:cNvSpPr>
          <p:nvPr>
            <p:ph type="body" idx="4294967295"/>
          </p:nvPr>
        </p:nvSpPr>
        <p:spPr>
          <a:xfrm>
            <a:off x="152400" y="1219200"/>
            <a:ext cx="7772400" cy="4876800"/>
          </a:xfrm>
        </p:spPr>
        <p:txBody>
          <a:bodyPr>
            <a:normAutofit/>
          </a:bodyPr>
          <a:lstStyle/>
          <a:p>
            <a:pPr eaLnBrk="1" hangingPunct="1">
              <a:lnSpc>
                <a:spcPct val="90000"/>
              </a:lnSpc>
              <a:defRPr/>
            </a:pPr>
            <a:r>
              <a:rPr lang="en-US" sz="2200" b="1">
                <a:latin typeface="Perpetua" charset="0"/>
                <a:ea typeface="MS PGothic" charset="0"/>
              </a:rPr>
              <a:t>Sandifort-</a:t>
            </a:r>
            <a:r>
              <a:rPr lang="en-US" sz="2200">
                <a:latin typeface="Perpetua" charset="0"/>
                <a:ea typeface="MS PGothic" charset="0"/>
              </a:rPr>
              <a:t>1777, earliest description of AN</a:t>
            </a:r>
            <a:endParaRPr lang="en-US" sz="2200" b="1">
              <a:effectLst>
                <a:outerShdw blurRad="38100" dist="38100" dir="2700000" algn="tl">
                  <a:srgbClr val="FFFFFF"/>
                </a:outerShdw>
              </a:effectLst>
              <a:latin typeface="Perpetua" charset="0"/>
              <a:ea typeface="MS PGothic" charset="0"/>
            </a:endParaRPr>
          </a:p>
          <a:p>
            <a:pPr eaLnBrk="1" hangingPunct="1">
              <a:lnSpc>
                <a:spcPct val="90000"/>
              </a:lnSpc>
              <a:defRPr/>
            </a:pPr>
            <a:r>
              <a:rPr lang="en-US" sz="2200" b="1">
                <a:effectLst>
                  <a:outerShdw blurRad="38100" dist="38100" dir="2700000" algn="tl">
                    <a:srgbClr val="FFFFFF"/>
                  </a:outerShdw>
                </a:effectLst>
                <a:latin typeface="Perpetua" charset="0"/>
                <a:ea typeface="MS PGothic" charset="0"/>
              </a:rPr>
              <a:t>Sir Charles Balance</a:t>
            </a:r>
            <a:r>
              <a:rPr lang="en-US" sz="2200">
                <a:effectLst>
                  <a:outerShdw blurRad="38100" dist="38100" dir="2700000" algn="tl">
                    <a:srgbClr val="FFFFFF"/>
                  </a:outerShdw>
                </a:effectLst>
                <a:latin typeface="Perpetua" charset="0"/>
                <a:ea typeface="MS PGothic" charset="0"/>
              </a:rPr>
              <a:t>, 1894 – finger enucleation</a:t>
            </a:r>
          </a:p>
          <a:p>
            <a:pPr eaLnBrk="1" hangingPunct="1">
              <a:lnSpc>
                <a:spcPct val="90000"/>
              </a:lnSpc>
              <a:defRPr/>
            </a:pPr>
            <a:r>
              <a:rPr lang="en-US" sz="2400" b="1">
                <a:latin typeface="Perpetua" charset="0"/>
                <a:ea typeface="MS PGothic" charset="0"/>
              </a:rPr>
              <a:t>Annadale</a:t>
            </a:r>
            <a:r>
              <a:rPr lang="en-US" sz="2400">
                <a:latin typeface="Perpetua" charset="0"/>
                <a:ea typeface="MS PGothic" charset="0"/>
              </a:rPr>
              <a:t>-1895, first true AN removal (Cushing)</a:t>
            </a:r>
            <a:endParaRPr lang="en-US" sz="2200">
              <a:effectLst>
                <a:outerShdw blurRad="38100" dist="38100" dir="2700000" algn="tl">
                  <a:srgbClr val="FFFFFF"/>
                </a:outerShdw>
              </a:effectLst>
              <a:latin typeface="Perpetua" charset="0"/>
              <a:ea typeface="MS PGothic" charset="0"/>
            </a:endParaRPr>
          </a:p>
          <a:p>
            <a:pPr eaLnBrk="1" hangingPunct="1">
              <a:lnSpc>
                <a:spcPct val="90000"/>
              </a:lnSpc>
              <a:defRPr/>
            </a:pPr>
            <a:r>
              <a:rPr lang="en-US" sz="2200" b="1">
                <a:effectLst>
                  <a:outerShdw blurRad="38100" dist="38100" dir="2700000" algn="tl">
                    <a:srgbClr val="FFFFFF"/>
                  </a:outerShdw>
                </a:effectLst>
                <a:latin typeface="Perpetua" charset="0"/>
                <a:ea typeface="MS PGothic" charset="0"/>
              </a:rPr>
              <a:t>Cushing</a:t>
            </a:r>
            <a:r>
              <a:rPr lang="en-US" sz="2200">
                <a:effectLst>
                  <a:outerShdw blurRad="38100" dist="38100" dir="2700000" algn="tl">
                    <a:srgbClr val="FFFFFF"/>
                  </a:outerShdw>
                </a:effectLst>
                <a:latin typeface="Perpetua" charset="0"/>
                <a:ea typeface="MS PGothic" charset="0"/>
              </a:rPr>
              <a:t> 1905- subtotal intracapsular removal</a:t>
            </a:r>
            <a:endParaRPr lang="en-US" sz="2400">
              <a:latin typeface="Perpetua" charset="0"/>
              <a:ea typeface="MS PGothic" charset="0"/>
            </a:endParaRPr>
          </a:p>
          <a:p>
            <a:pPr lvl="1" eaLnBrk="1" hangingPunct="1">
              <a:lnSpc>
                <a:spcPct val="70000"/>
              </a:lnSpc>
              <a:defRPr/>
            </a:pPr>
            <a:r>
              <a:rPr lang="en-US" sz="2200">
                <a:latin typeface="Perpetua" charset="0"/>
                <a:ea typeface="MS PGothic" charset="0"/>
              </a:rPr>
              <a:t>Hemostasis: silver clips, bone wax, electrocautery</a:t>
            </a:r>
          </a:p>
          <a:p>
            <a:pPr lvl="1" eaLnBrk="1" hangingPunct="1">
              <a:lnSpc>
                <a:spcPct val="70000"/>
              </a:lnSpc>
              <a:defRPr/>
            </a:pPr>
            <a:r>
              <a:rPr lang="en-US" sz="2200">
                <a:latin typeface="Perpetua" charset="0"/>
                <a:ea typeface="MS PGothic" charset="0"/>
              </a:rPr>
              <a:t>Mortality: 20 % (1917) </a:t>
            </a:r>
            <a:r>
              <a:rPr lang="en-US" sz="2200">
                <a:latin typeface="Perpetua" charset="0"/>
                <a:ea typeface="MS PGothic" charset="0"/>
                <a:sym typeface="Wingdings" charset="0"/>
              </a:rPr>
              <a:t> 4% (1931)</a:t>
            </a:r>
            <a:endParaRPr lang="en-US" sz="2200">
              <a:effectLst>
                <a:outerShdw blurRad="38100" dist="38100" dir="2700000" algn="tl">
                  <a:srgbClr val="FFFFFF"/>
                </a:outerShdw>
              </a:effectLst>
              <a:latin typeface="Perpetua" charset="0"/>
              <a:ea typeface="MS PGothic" charset="0"/>
            </a:endParaRPr>
          </a:p>
          <a:p>
            <a:pPr eaLnBrk="1" hangingPunct="1">
              <a:lnSpc>
                <a:spcPct val="90000"/>
              </a:lnSpc>
              <a:defRPr/>
            </a:pPr>
            <a:r>
              <a:rPr lang="en-US" sz="2200" b="1">
                <a:effectLst>
                  <a:outerShdw blurRad="38100" dist="38100" dir="2700000" algn="tl">
                    <a:srgbClr val="FFFFFF"/>
                  </a:outerShdw>
                </a:effectLst>
                <a:latin typeface="Perpetua" charset="0"/>
                <a:ea typeface="MS PGothic" charset="0"/>
              </a:rPr>
              <a:t>Dandy</a:t>
            </a:r>
            <a:r>
              <a:rPr lang="en-US" sz="2200">
                <a:effectLst>
                  <a:outerShdw blurRad="38100" dist="38100" dir="2700000" algn="tl">
                    <a:srgbClr val="FFFFFF"/>
                  </a:outerShdw>
                </a:effectLst>
                <a:latin typeface="Perpetua" charset="0"/>
                <a:ea typeface="MS PGothic" charset="0"/>
              </a:rPr>
              <a:t>, 1925- first total removal unilat SOC (advocated- ventricular tapping, open cisterna magna, resect lateral third cerebellum, unroof IAC for complete resection) . Mortality 10% </a:t>
            </a:r>
          </a:p>
          <a:p>
            <a:pPr eaLnBrk="1" hangingPunct="1">
              <a:lnSpc>
                <a:spcPct val="70000"/>
              </a:lnSpc>
              <a:defRPr/>
            </a:pPr>
            <a:r>
              <a:rPr lang="en-US" sz="2200" b="1">
                <a:latin typeface="Perpetua" charset="0"/>
                <a:ea typeface="MS PGothic" charset="0"/>
              </a:rPr>
              <a:t>William House </a:t>
            </a:r>
            <a:r>
              <a:rPr lang="en-US" sz="2200">
                <a:latin typeface="Perpetua" charset="0"/>
                <a:ea typeface="MS PGothic" charset="0"/>
              </a:rPr>
              <a:t>(1960)</a:t>
            </a:r>
            <a:endParaRPr lang="en-US" sz="2200" b="1">
              <a:latin typeface="Perpetua" charset="0"/>
              <a:ea typeface="MS PGothic" charset="0"/>
            </a:endParaRPr>
          </a:p>
          <a:p>
            <a:pPr lvl="1" eaLnBrk="1" hangingPunct="1">
              <a:lnSpc>
                <a:spcPct val="70000"/>
              </a:lnSpc>
              <a:defRPr/>
            </a:pPr>
            <a:r>
              <a:rPr lang="en-US" sz="1900">
                <a:latin typeface="Perpetua" charset="0"/>
                <a:ea typeface="MS PGothic" charset="0"/>
              </a:rPr>
              <a:t>Translabyrinthine approach using surgical drill and operating microscope</a:t>
            </a:r>
            <a:endParaRPr lang="en-US" sz="2200">
              <a:effectLst>
                <a:outerShdw blurRad="38100" dist="38100" dir="2700000" algn="tl">
                  <a:srgbClr val="FFFFFF"/>
                </a:outerShdw>
              </a:effectLst>
              <a:latin typeface="Perpetua" charset="0"/>
              <a:ea typeface="MS PGothic" charset="0"/>
            </a:endParaRPr>
          </a:p>
          <a:p>
            <a:pPr eaLnBrk="1" hangingPunct="1">
              <a:lnSpc>
                <a:spcPct val="90000"/>
              </a:lnSpc>
              <a:defRPr/>
            </a:pPr>
            <a:r>
              <a:rPr lang="en-US" sz="2200" b="1">
                <a:latin typeface="Perpetua" charset="0"/>
                <a:ea typeface="MS PGothic" charset="0"/>
              </a:rPr>
              <a:t>Givre &amp; </a:t>
            </a:r>
            <a:r>
              <a:rPr lang="en-US" sz="2200" b="1">
                <a:effectLst>
                  <a:outerShdw blurRad="38100" dist="38100" dir="2700000" algn="tl">
                    <a:srgbClr val="FFFFFF"/>
                  </a:outerShdw>
                </a:effectLst>
                <a:latin typeface="Perpetua" charset="0"/>
                <a:ea typeface="MS PGothic" charset="0"/>
              </a:rPr>
              <a:t>Olivecrona</a:t>
            </a:r>
            <a:r>
              <a:rPr lang="en-US" sz="2200">
                <a:effectLst>
                  <a:outerShdw blurRad="38100" dist="38100" dir="2700000" algn="tl">
                    <a:srgbClr val="FFFFFF"/>
                  </a:outerShdw>
                </a:effectLst>
                <a:latin typeface="Perpetua" charset="0"/>
                <a:ea typeface="MS PGothic" charset="0"/>
              </a:rPr>
              <a:t> – pioneered facial nv. Preservation</a:t>
            </a:r>
          </a:p>
          <a:p>
            <a:pPr eaLnBrk="1" hangingPunct="1">
              <a:lnSpc>
                <a:spcPct val="90000"/>
              </a:lnSpc>
              <a:defRPr/>
            </a:pPr>
            <a:r>
              <a:rPr lang="en-US" sz="2200" b="1">
                <a:latin typeface="Perpetua" charset="0"/>
                <a:ea typeface="MS PGothic" charset="0"/>
              </a:rPr>
              <a:t>Rand and Kurze </a:t>
            </a:r>
            <a:r>
              <a:rPr lang="en-US" sz="2200">
                <a:latin typeface="Perpetua" charset="0"/>
                <a:ea typeface="MS PGothic" charset="0"/>
              </a:rPr>
              <a:t>–1968-cochlear + facial n. preservation</a:t>
            </a:r>
            <a:endParaRPr lang="en-US" sz="2200">
              <a:effectLst>
                <a:outerShdw blurRad="38100" dist="38100" dir="2700000" algn="tl">
                  <a:srgbClr val="FFFFFF"/>
                </a:outerShdw>
              </a:effectLst>
              <a:latin typeface="Perpetua" charset="0"/>
              <a:ea typeface="MS PGothic" charset="0"/>
            </a:endParaRPr>
          </a:p>
          <a:p>
            <a:pPr eaLnBrk="1" hangingPunct="1">
              <a:lnSpc>
                <a:spcPct val="90000"/>
              </a:lnSpc>
              <a:defRPr/>
            </a:pPr>
            <a:r>
              <a:rPr lang="en-US" sz="2200" b="1">
                <a:effectLst>
                  <a:outerShdw blurRad="38100" dist="38100" dir="2700000" algn="tl">
                    <a:srgbClr val="FFFFFF"/>
                  </a:outerShdw>
                </a:effectLst>
                <a:latin typeface="Perpetua" charset="0"/>
                <a:ea typeface="MS PGothic" charset="0"/>
              </a:rPr>
              <a:t>Delgado</a:t>
            </a:r>
            <a:r>
              <a:rPr lang="en-US" sz="2200">
                <a:effectLst>
                  <a:outerShdw blurRad="38100" dist="38100" dir="2700000" algn="tl">
                    <a:srgbClr val="FFFFFF"/>
                  </a:outerShdw>
                </a:effectLst>
                <a:latin typeface="Perpetua" charset="0"/>
                <a:ea typeface="MS PGothic" charset="0"/>
              </a:rPr>
              <a:t>- intraop VII nv monitoring, 1979</a:t>
            </a: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04800" y="304800"/>
            <a:ext cx="4267200" cy="1143000"/>
          </a:xfrm>
        </p:spPr>
        <p:txBody>
          <a:bodyPr>
            <a:normAutofit fontScale="90000"/>
          </a:bodyPr>
          <a:lstStyle/>
          <a:p>
            <a:pPr eaLnBrk="1" fontAlgn="auto" hangingPunct="1">
              <a:spcAft>
                <a:spcPts val="0"/>
              </a:spcAft>
              <a:defRPr/>
            </a:pPr>
            <a:r>
              <a:rPr lang="en-US" b="1" dirty="0" smtClean="0">
                <a:solidFill>
                  <a:schemeClr val="bg2">
                    <a:lumMod val="25000"/>
                  </a:schemeClr>
                </a:solidFill>
                <a:ea typeface="+mj-ea"/>
                <a:cs typeface="+mj-cs"/>
              </a:rPr>
              <a:t>Surgical approaches</a:t>
            </a:r>
          </a:p>
        </p:txBody>
      </p:sp>
      <p:sp>
        <p:nvSpPr>
          <p:cNvPr id="43010" name="Rectangle 3"/>
          <p:cNvSpPr>
            <a:spLocks noGrp="1" noChangeArrowheads="1"/>
          </p:cNvSpPr>
          <p:nvPr>
            <p:ph sz="quarter" idx="1"/>
          </p:nvPr>
        </p:nvSpPr>
        <p:spPr>
          <a:xfrm>
            <a:off x="457200" y="1981200"/>
            <a:ext cx="3810000" cy="4572000"/>
          </a:xfrm>
        </p:spPr>
        <p:txBody>
          <a:bodyPr/>
          <a:lstStyle/>
          <a:p>
            <a:pPr eaLnBrk="1" hangingPunct="1"/>
            <a:r>
              <a:rPr lang="en-US">
                <a:latin typeface="Perpetua" charset="0"/>
                <a:ea typeface="MS PGothic" charset="0"/>
              </a:rPr>
              <a:t>Retromastoid suboccipital transmeatal approach</a:t>
            </a:r>
          </a:p>
          <a:p>
            <a:pPr eaLnBrk="1" hangingPunct="1"/>
            <a:endParaRPr lang="en-US">
              <a:latin typeface="Perpetua" charset="0"/>
              <a:ea typeface="MS PGothic" charset="0"/>
            </a:endParaRPr>
          </a:p>
          <a:p>
            <a:pPr eaLnBrk="1" hangingPunct="1"/>
            <a:r>
              <a:rPr lang="en-US">
                <a:latin typeface="Perpetua" charset="0"/>
                <a:ea typeface="MS PGothic" charset="0"/>
              </a:rPr>
              <a:t>Middle fossa approach</a:t>
            </a:r>
          </a:p>
          <a:p>
            <a:pPr eaLnBrk="1" hangingPunct="1"/>
            <a:endParaRPr lang="en-US">
              <a:latin typeface="Perpetua" charset="0"/>
              <a:ea typeface="MS PGothic" charset="0"/>
            </a:endParaRPr>
          </a:p>
          <a:p>
            <a:pPr eaLnBrk="1" hangingPunct="1"/>
            <a:r>
              <a:rPr lang="en-US">
                <a:latin typeface="Perpetua" charset="0"/>
                <a:ea typeface="MS PGothic" charset="0"/>
              </a:rPr>
              <a:t>Translabyrinthine approach</a:t>
            </a: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04800" y="274638"/>
            <a:ext cx="8382000" cy="563562"/>
          </a:xfrm>
        </p:spPr>
        <p:txBody>
          <a:bodyPr>
            <a:normAutofit fontScale="90000"/>
          </a:bodyPr>
          <a:lstStyle/>
          <a:p>
            <a:pPr eaLnBrk="1" fontAlgn="auto" hangingPunct="1">
              <a:spcAft>
                <a:spcPts val="0"/>
              </a:spcAft>
              <a:defRPr/>
            </a:pPr>
            <a:r>
              <a:rPr lang="en-US" sz="3400" dirty="0" err="1" smtClean="0">
                <a:ea typeface="+mj-ea"/>
                <a:cs typeface="+mj-cs"/>
              </a:rPr>
              <a:t>Retromastoid</a:t>
            </a:r>
            <a:r>
              <a:rPr lang="en-US" sz="3400" dirty="0" smtClean="0">
                <a:ea typeface="+mj-ea"/>
                <a:cs typeface="+mj-cs"/>
              </a:rPr>
              <a:t> </a:t>
            </a:r>
            <a:r>
              <a:rPr lang="en-US" sz="3400" dirty="0" err="1" smtClean="0">
                <a:ea typeface="+mj-ea"/>
                <a:cs typeface="+mj-cs"/>
              </a:rPr>
              <a:t>suboccipital</a:t>
            </a:r>
            <a:r>
              <a:rPr lang="en-US" sz="3400" dirty="0" smtClean="0">
                <a:ea typeface="+mj-ea"/>
                <a:cs typeface="+mj-cs"/>
              </a:rPr>
              <a:t> </a:t>
            </a:r>
            <a:r>
              <a:rPr lang="en-US" sz="3400" dirty="0" err="1" smtClean="0">
                <a:ea typeface="+mj-ea"/>
                <a:cs typeface="+mj-cs"/>
              </a:rPr>
              <a:t>transmeatal</a:t>
            </a:r>
            <a:r>
              <a:rPr lang="en-US" sz="3400" dirty="0" smtClean="0">
                <a:ea typeface="+mj-ea"/>
                <a:cs typeface="+mj-cs"/>
              </a:rPr>
              <a:t> approach</a:t>
            </a:r>
          </a:p>
        </p:txBody>
      </p:sp>
      <p:sp>
        <p:nvSpPr>
          <p:cNvPr id="41987" name="Rectangle 3"/>
          <p:cNvSpPr>
            <a:spLocks noGrp="1" noChangeArrowheads="1"/>
          </p:cNvSpPr>
          <p:nvPr>
            <p:ph sz="quarter" idx="1"/>
          </p:nvPr>
        </p:nvSpPr>
        <p:spPr>
          <a:xfrm>
            <a:off x="228600" y="914400"/>
            <a:ext cx="7086600" cy="5410200"/>
          </a:xfrm>
        </p:spPr>
        <p:txBody>
          <a:bodyPr>
            <a:normAutofit/>
          </a:bodyPr>
          <a:lstStyle/>
          <a:p>
            <a:pPr eaLnBrk="1" hangingPunct="1">
              <a:lnSpc>
                <a:spcPct val="80000"/>
              </a:lnSpc>
              <a:defRPr/>
            </a:pPr>
            <a:r>
              <a:rPr lang="en-US" sz="3600" b="1">
                <a:latin typeface="Perpetua" charset="0"/>
                <a:ea typeface="MS PGothic" charset="0"/>
              </a:rPr>
              <a:t>Position</a:t>
            </a:r>
            <a:r>
              <a:rPr lang="en-US" sz="3600">
                <a:latin typeface="Perpetua" charset="0"/>
                <a:ea typeface="MS PGothic" charset="0"/>
              </a:rPr>
              <a:t> – </a:t>
            </a:r>
            <a:r>
              <a:rPr lang="en-US" sz="3600" b="1">
                <a:latin typeface="Perpetua" charset="0"/>
                <a:ea typeface="MS PGothic" charset="0"/>
              </a:rPr>
              <a:t>Surgeon</a:t>
            </a:r>
            <a:r>
              <a:rPr lang="ja-JP" altLang="en-US" sz="3600" b="1">
                <a:latin typeface="Perpetua" charset="0"/>
                <a:ea typeface="MS PGothic" charset="0"/>
              </a:rPr>
              <a:t>’</a:t>
            </a:r>
            <a:r>
              <a:rPr lang="en-US" altLang="ja-JP" sz="3600" b="1">
                <a:latin typeface="Perpetua" charset="0"/>
                <a:ea typeface="MS PGothic" charset="0"/>
              </a:rPr>
              <a:t>s preference</a:t>
            </a:r>
          </a:p>
          <a:p>
            <a:pPr lvl="2" eaLnBrk="1" hangingPunct="1">
              <a:lnSpc>
                <a:spcPct val="80000"/>
              </a:lnSpc>
              <a:defRPr/>
            </a:pPr>
            <a:r>
              <a:rPr lang="en-US" sz="2800">
                <a:latin typeface="Perpetua" charset="0"/>
                <a:ea typeface="MS PGothic" charset="0"/>
              </a:rPr>
              <a:t>Lateral oblique </a:t>
            </a:r>
          </a:p>
          <a:p>
            <a:pPr lvl="4" eaLnBrk="1" hangingPunct="1">
              <a:lnSpc>
                <a:spcPct val="80000"/>
              </a:lnSpc>
              <a:defRPr/>
            </a:pPr>
            <a:r>
              <a:rPr lang="en-US" sz="2400">
                <a:latin typeface="Georgia" charset="0"/>
                <a:ea typeface="MS PGothic" charset="0"/>
              </a:rPr>
              <a:t>Comfort of the surgeon</a:t>
            </a:r>
          </a:p>
          <a:p>
            <a:pPr lvl="4" eaLnBrk="1" hangingPunct="1">
              <a:lnSpc>
                <a:spcPct val="80000"/>
              </a:lnSpc>
              <a:defRPr/>
            </a:pPr>
            <a:r>
              <a:rPr lang="en-US" sz="2400">
                <a:latin typeface="Georgia" charset="0"/>
                <a:ea typeface="MS PGothic" charset="0"/>
              </a:rPr>
              <a:t>Excellent visualization of CPA, direct visualization of vessels</a:t>
            </a:r>
          </a:p>
          <a:p>
            <a:pPr lvl="4" eaLnBrk="1" hangingPunct="1">
              <a:lnSpc>
                <a:spcPct val="80000"/>
              </a:lnSpc>
              <a:defRPr/>
            </a:pPr>
            <a:r>
              <a:rPr lang="en-US" sz="2400">
                <a:latin typeface="Georgia" charset="0"/>
                <a:ea typeface="MS PGothic" charset="0"/>
              </a:rPr>
              <a:t>Ease of tumor removal</a:t>
            </a:r>
          </a:p>
          <a:p>
            <a:pPr lvl="4" eaLnBrk="1" hangingPunct="1">
              <a:lnSpc>
                <a:spcPct val="80000"/>
              </a:lnSpc>
              <a:defRPr/>
            </a:pPr>
            <a:r>
              <a:rPr lang="en-US" sz="2400">
                <a:latin typeface="Georgia" charset="0"/>
                <a:ea typeface="MS PGothic" charset="0"/>
              </a:rPr>
              <a:t>Prevention of hypotension</a:t>
            </a:r>
          </a:p>
          <a:p>
            <a:pPr lvl="4" eaLnBrk="1" hangingPunct="1">
              <a:lnSpc>
                <a:spcPct val="80000"/>
              </a:lnSpc>
              <a:defRPr/>
            </a:pPr>
            <a:r>
              <a:rPr lang="en-US" sz="2400">
                <a:latin typeface="Georgia" charset="0"/>
                <a:ea typeface="MS PGothic" charset="0"/>
              </a:rPr>
              <a:t>No concern about air embolism</a:t>
            </a:r>
          </a:p>
          <a:p>
            <a:pPr lvl="2" eaLnBrk="1" hangingPunct="1">
              <a:lnSpc>
                <a:spcPct val="80000"/>
              </a:lnSpc>
              <a:defRPr/>
            </a:pPr>
            <a:r>
              <a:rPr lang="en-US" sz="2800">
                <a:latin typeface="Perpetua" charset="0"/>
                <a:ea typeface="MS PGothic" charset="0"/>
              </a:rPr>
              <a:t>Semisitting/sitting-</a:t>
            </a:r>
            <a:r>
              <a:rPr lang="en-US" sz="2800">
                <a:effectLst>
                  <a:outerShdw blurRad="38100" dist="38100" dir="2700000" algn="tl">
                    <a:srgbClr val="FFFFFF"/>
                  </a:outerShdw>
                </a:effectLst>
                <a:latin typeface="Perpetua" charset="0"/>
                <a:ea typeface="MS PGothic" charset="0"/>
              </a:rPr>
              <a:t>air embolism, hypotension, surgeon discomfort, but clean field</a:t>
            </a:r>
          </a:p>
          <a:p>
            <a:pPr lvl="2" eaLnBrk="1" hangingPunct="1">
              <a:lnSpc>
                <a:spcPct val="80000"/>
              </a:lnSpc>
              <a:defRPr/>
            </a:pPr>
            <a:r>
              <a:rPr lang="en-US" sz="2800">
                <a:latin typeface="Perpetua" charset="0"/>
                <a:ea typeface="MS PGothic" charset="0"/>
              </a:rPr>
              <a:t>Prone</a:t>
            </a:r>
          </a:p>
          <a:p>
            <a:pPr lvl="2" eaLnBrk="1" hangingPunct="1">
              <a:lnSpc>
                <a:spcPct val="80000"/>
              </a:lnSpc>
              <a:defRPr/>
            </a:pPr>
            <a:r>
              <a:rPr lang="en-US" sz="2800">
                <a:latin typeface="Perpetua" charset="0"/>
                <a:ea typeface="MS PGothic" charset="0"/>
              </a:rPr>
              <a:t>Lateral : </a:t>
            </a:r>
            <a:r>
              <a:rPr lang="en-US" sz="3200">
                <a:latin typeface="Perpetua" charset="0"/>
                <a:ea typeface="MS PGothic" charset="0"/>
              </a:rPr>
              <a:t>BPI</a:t>
            </a:r>
            <a:endParaRPr lang="en-US" sz="2800">
              <a:latin typeface="Perpetua" charset="0"/>
              <a:ea typeface="MS PGothic" charset="0"/>
            </a:endParaRPr>
          </a:p>
          <a:p>
            <a:pPr lvl="2" eaLnBrk="1" hangingPunct="1">
              <a:lnSpc>
                <a:spcPct val="80000"/>
              </a:lnSpc>
              <a:defRPr/>
            </a:pPr>
            <a:r>
              <a:rPr lang="en-US" sz="2800">
                <a:latin typeface="Perpetua" charset="0"/>
                <a:ea typeface="MS PGothic" charset="0"/>
              </a:rPr>
              <a:t>Supine oblique</a:t>
            </a:r>
            <a:r>
              <a:rPr lang="en-US" sz="3200">
                <a:latin typeface="Perpetua" charset="0"/>
                <a:ea typeface="MS PGothic" charset="0"/>
              </a:rPr>
              <a:t>: Cervical spondylosis</a:t>
            </a:r>
          </a:p>
          <a:p>
            <a:pPr lvl="2" eaLnBrk="1" hangingPunct="1">
              <a:lnSpc>
                <a:spcPct val="80000"/>
              </a:lnSpc>
              <a:defRPr/>
            </a:pPr>
            <a:endParaRPr lang="en-US" sz="2800">
              <a:latin typeface="Perpetua" charset="0"/>
              <a:ea typeface="MS PGothic" charset="0"/>
            </a:endParaRPr>
          </a:p>
          <a:p>
            <a:pPr eaLnBrk="1" hangingPunct="1">
              <a:lnSpc>
                <a:spcPct val="80000"/>
              </a:lnSpc>
              <a:defRPr/>
            </a:pPr>
            <a:endParaRPr lang="en-US" sz="2400">
              <a:latin typeface="Perpetua"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eaLnBrk="1" fontAlgn="auto" hangingPunct="1">
              <a:spcAft>
                <a:spcPts val="0"/>
              </a:spcAft>
              <a:defRPr/>
            </a:pPr>
            <a:r>
              <a:rPr lang="en-US" sz="3400" dirty="0" err="1" smtClean="0">
                <a:ea typeface="+mj-ea"/>
                <a:cs typeface="+mj-cs"/>
              </a:rPr>
              <a:t>Retromastoid</a:t>
            </a:r>
            <a:r>
              <a:rPr lang="en-US" sz="3400" dirty="0" smtClean="0">
                <a:ea typeface="+mj-ea"/>
                <a:cs typeface="+mj-cs"/>
              </a:rPr>
              <a:t> </a:t>
            </a:r>
            <a:r>
              <a:rPr lang="en-US" sz="3400" dirty="0" err="1" smtClean="0">
                <a:ea typeface="+mj-ea"/>
                <a:cs typeface="+mj-cs"/>
              </a:rPr>
              <a:t>suboccipital</a:t>
            </a:r>
            <a:r>
              <a:rPr lang="en-US" sz="3400" dirty="0" smtClean="0">
                <a:ea typeface="+mj-ea"/>
                <a:cs typeface="+mj-cs"/>
              </a:rPr>
              <a:t> </a:t>
            </a:r>
            <a:r>
              <a:rPr lang="en-US" sz="3400" dirty="0" err="1" smtClean="0">
                <a:ea typeface="+mj-ea"/>
                <a:cs typeface="+mj-cs"/>
              </a:rPr>
              <a:t>transmeatal</a:t>
            </a:r>
            <a:r>
              <a:rPr lang="en-US" sz="3400" dirty="0" smtClean="0">
                <a:ea typeface="+mj-ea"/>
                <a:cs typeface="+mj-cs"/>
              </a:rPr>
              <a:t> approach</a:t>
            </a:r>
          </a:p>
        </p:txBody>
      </p:sp>
      <p:sp>
        <p:nvSpPr>
          <p:cNvPr id="45058" name="Rectangle 5"/>
          <p:cNvSpPr>
            <a:spLocks noGrp="1" noChangeArrowheads="1"/>
          </p:cNvSpPr>
          <p:nvPr>
            <p:ph sz="quarter" idx="2"/>
          </p:nvPr>
        </p:nvSpPr>
        <p:spPr>
          <a:xfrm>
            <a:off x="1143000" y="1447800"/>
            <a:ext cx="7540625" cy="4572000"/>
          </a:xfrm>
        </p:spPr>
        <p:txBody>
          <a:bodyPr/>
          <a:lstStyle/>
          <a:p>
            <a:pPr eaLnBrk="1" hangingPunct="1">
              <a:lnSpc>
                <a:spcPct val="90000"/>
              </a:lnSpc>
            </a:pPr>
            <a:r>
              <a:rPr lang="en-US" sz="3200">
                <a:latin typeface="Perpetua" charset="0"/>
                <a:ea typeface="MS PGothic" charset="0"/>
              </a:rPr>
              <a:t>Incision –</a:t>
            </a:r>
          </a:p>
          <a:p>
            <a:pPr lvl="1" eaLnBrk="1" hangingPunct="1">
              <a:lnSpc>
                <a:spcPct val="90000"/>
              </a:lnSpc>
            </a:pPr>
            <a:r>
              <a:rPr lang="en-US" sz="3200">
                <a:latin typeface="Perpetua" charset="0"/>
                <a:ea typeface="MS PGothic" charset="0"/>
              </a:rPr>
              <a:t>Vertical linear ( 1 cm medial to the mastoid process )</a:t>
            </a:r>
          </a:p>
          <a:p>
            <a:pPr lvl="1" eaLnBrk="1" hangingPunct="1">
              <a:lnSpc>
                <a:spcPct val="90000"/>
              </a:lnSpc>
            </a:pPr>
            <a:r>
              <a:rPr lang="ja-JP" altLang="en-US" sz="3200">
                <a:latin typeface="Perpetua" charset="0"/>
                <a:ea typeface="MS PGothic" charset="0"/>
              </a:rPr>
              <a:t>‘</a:t>
            </a:r>
            <a:r>
              <a:rPr lang="en-US" altLang="ja-JP" sz="3200">
                <a:latin typeface="Perpetua" charset="0"/>
                <a:ea typeface="MS PGothic" charset="0"/>
              </a:rPr>
              <a:t>S</a:t>
            </a:r>
            <a:r>
              <a:rPr lang="ja-JP" altLang="en-US" sz="3200">
                <a:latin typeface="Perpetua" charset="0"/>
                <a:ea typeface="MS PGothic" charset="0"/>
              </a:rPr>
              <a:t>’</a:t>
            </a:r>
            <a:r>
              <a:rPr lang="en-US" altLang="ja-JP" sz="3200">
                <a:latin typeface="Perpetua" charset="0"/>
                <a:ea typeface="MS PGothic" charset="0"/>
              </a:rPr>
              <a:t> / Lazy </a:t>
            </a:r>
            <a:r>
              <a:rPr lang="ja-JP" altLang="en-US" sz="3200">
                <a:latin typeface="Perpetua" charset="0"/>
                <a:ea typeface="MS PGothic" charset="0"/>
              </a:rPr>
              <a:t>‘</a:t>
            </a:r>
            <a:r>
              <a:rPr lang="en-US" altLang="ja-JP" sz="3200">
                <a:latin typeface="Perpetua" charset="0"/>
                <a:ea typeface="MS PGothic" charset="0"/>
              </a:rPr>
              <a:t>S</a:t>
            </a:r>
            <a:r>
              <a:rPr lang="ja-JP" altLang="en-US" sz="3200">
                <a:latin typeface="Perpetua" charset="0"/>
                <a:ea typeface="MS PGothic" charset="0"/>
              </a:rPr>
              <a:t>’</a:t>
            </a:r>
            <a:endParaRPr lang="en-US" altLang="ja-JP" sz="3200">
              <a:latin typeface="Perpetua" charset="0"/>
              <a:ea typeface="MS PGothic" charset="0"/>
            </a:endParaRPr>
          </a:p>
          <a:p>
            <a:pPr lvl="1" eaLnBrk="1" hangingPunct="1">
              <a:lnSpc>
                <a:spcPct val="90000"/>
              </a:lnSpc>
            </a:pPr>
            <a:r>
              <a:rPr lang="en-US" sz="3200">
                <a:latin typeface="Perpetua" charset="0"/>
                <a:ea typeface="MS PGothic" charset="0"/>
              </a:rPr>
              <a:t>Inverted </a:t>
            </a:r>
            <a:r>
              <a:rPr lang="ja-JP" altLang="en-US" sz="3200">
                <a:latin typeface="Perpetua" charset="0"/>
                <a:ea typeface="MS PGothic" charset="0"/>
              </a:rPr>
              <a:t>‘</a:t>
            </a:r>
            <a:r>
              <a:rPr lang="en-US" altLang="ja-JP" sz="3200">
                <a:latin typeface="Perpetua" charset="0"/>
                <a:ea typeface="MS PGothic" charset="0"/>
              </a:rPr>
              <a:t>J</a:t>
            </a:r>
            <a:r>
              <a:rPr lang="ja-JP" altLang="en-US" sz="3200">
                <a:latin typeface="Perpetua" charset="0"/>
                <a:ea typeface="MS PGothic" charset="0"/>
              </a:rPr>
              <a:t>’</a:t>
            </a:r>
            <a:r>
              <a:rPr lang="en-US" altLang="ja-JP" sz="3200">
                <a:latin typeface="Perpetua" charset="0"/>
                <a:ea typeface="MS PGothic" charset="0"/>
              </a:rPr>
              <a:t> -shaped/ Hockey-stick</a:t>
            </a:r>
          </a:p>
          <a:p>
            <a:pPr eaLnBrk="1" hangingPunct="1">
              <a:lnSpc>
                <a:spcPct val="90000"/>
              </a:lnSpc>
            </a:pPr>
            <a:r>
              <a:rPr lang="en-US" sz="3200">
                <a:latin typeface="Perpetua" charset="0"/>
                <a:ea typeface="MS PGothic" charset="0"/>
              </a:rPr>
              <a:t>Anatomical variants-</a:t>
            </a:r>
          </a:p>
          <a:p>
            <a:pPr lvl="1" eaLnBrk="1" hangingPunct="1">
              <a:lnSpc>
                <a:spcPct val="90000"/>
              </a:lnSpc>
            </a:pPr>
            <a:r>
              <a:rPr lang="en-US" sz="3200">
                <a:latin typeface="Perpetua" charset="0"/>
                <a:ea typeface="MS PGothic" charset="0"/>
              </a:rPr>
              <a:t>Dolichoectatic VA/Occipital artery</a:t>
            </a:r>
          </a:p>
          <a:p>
            <a:pPr lvl="1" eaLnBrk="1" hangingPunct="1">
              <a:lnSpc>
                <a:spcPct val="90000"/>
              </a:lnSpc>
            </a:pPr>
            <a:r>
              <a:rPr lang="en-US" sz="3200">
                <a:latin typeface="Perpetua" charset="0"/>
                <a:ea typeface="MS PGothic" charset="0"/>
              </a:rPr>
              <a:t>Hypoplastic VA</a:t>
            </a:r>
          </a:p>
          <a:p>
            <a:pPr lvl="1" eaLnBrk="1" hangingPunct="1">
              <a:lnSpc>
                <a:spcPct val="90000"/>
              </a:lnSpc>
              <a:buFont typeface="Wingdings" charset="0"/>
              <a:buNone/>
            </a:pPr>
            <a:r>
              <a:rPr lang="en-US" sz="3200">
                <a:latin typeface="Perpetua" charset="0"/>
                <a:ea typeface="MS PGothic" charset="0"/>
              </a:rPr>
              <a:t>     (20 %)- Avoid extreme flexion</a:t>
            </a:r>
          </a:p>
          <a:p>
            <a:pPr lvl="2" eaLnBrk="1" hangingPunct="1">
              <a:lnSpc>
                <a:spcPct val="90000"/>
              </a:lnSpc>
              <a:buFont typeface="Wingdings" charset="0"/>
              <a:buNone/>
            </a:pPr>
            <a:endParaRPr lang="en-US" sz="1900">
              <a:latin typeface="Perpetua" charset="0"/>
              <a:ea typeface="MS PGothic" charset="0"/>
            </a:endParaRPr>
          </a:p>
          <a:p>
            <a:pPr eaLnBrk="1" hangingPunct="1">
              <a:lnSpc>
                <a:spcPct val="90000"/>
              </a:lnSpc>
            </a:pPr>
            <a:endParaRPr lang="en-US" sz="2200">
              <a:latin typeface="Perpetua"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04800" y="274638"/>
            <a:ext cx="8382000" cy="715962"/>
          </a:xfrm>
        </p:spPr>
        <p:txBody>
          <a:bodyPr>
            <a:normAutofit fontScale="90000"/>
          </a:bodyPr>
          <a:lstStyle/>
          <a:p>
            <a:pPr eaLnBrk="1" fontAlgn="auto" hangingPunct="1">
              <a:spcAft>
                <a:spcPts val="0"/>
              </a:spcAft>
              <a:defRPr/>
            </a:pPr>
            <a:r>
              <a:rPr lang="en-US" sz="3400" dirty="0" err="1" smtClean="0">
                <a:ea typeface="+mj-ea"/>
                <a:cs typeface="+mj-cs"/>
              </a:rPr>
              <a:t>Retromastoid</a:t>
            </a:r>
            <a:r>
              <a:rPr lang="en-US" sz="3400" dirty="0" smtClean="0">
                <a:ea typeface="+mj-ea"/>
                <a:cs typeface="+mj-cs"/>
              </a:rPr>
              <a:t> </a:t>
            </a:r>
            <a:r>
              <a:rPr lang="en-US" sz="3400" dirty="0" err="1" smtClean="0">
                <a:ea typeface="+mj-ea"/>
                <a:cs typeface="+mj-cs"/>
              </a:rPr>
              <a:t>suboccipital</a:t>
            </a:r>
            <a:r>
              <a:rPr lang="en-US" sz="3400" dirty="0" smtClean="0">
                <a:ea typeface="+mj-ea"/>
                <a:cs typeface="+mj-cs"/>
              </a:rPr>
              <a:t> </a:t>
            </a:r>
            <a:r>
              <a:rPr lang="en-US" sz="3400" dirty="0" err="1" smtClean="0">
                <a:ea typeface="+mj-ea"/>
                <a:cs typeface="+mj-cs"/>
              </a:rPr>
              <a:t>transmeatal</a:t>
            </a:r>
            <a:r>
              <a:rPr lang="en-US" sz="3400" dirty="0" smtClean="0">
                <a:ea typeface="+mj-ea"/>
                <a:cs typeface="+mj-cs"/>
              </a:rPr>
              <a:t> approach</a:t>
            </a:r>
          </a:p>
        </p:txBody>
      </p:sp>
      <p:graphicFrame>
        <p:nvGraphicFramePr>
          <p:cNvPr id="48161" name="Group 33"/>
          <p:cNvGraphicFramePr>
            <a:graphicFrameLocks noGrp="1"/>
          </p:cNvGraphicFramePr>
          <p:nvPr>
            <p:ph sz="quarter" idx="1"/>
          </p:nvPr>
        </p:nvGraphicFramePr>
        <p:xfrm>
          <a:off x="609600" y="2819400"/>
          <a:ext cx="8001000" cy="3222902"/>
        </p:xfrm>
        <a:graphic>
          <a:graphicData uri="http://schemas.openxmlformats.org/drawingml/2006/table">
            <a:tbl>
              <a:tblPr/>
              <a:tblGrid>
                <a:gridCol w="4000500"/>
                <a:gridCol w="4000500"/>
              </a:tblGrid>
              <a:tr h="883746">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600" b="1" i="0" u="none" strike="noStrike" cap="none" normalizeH="0" baseline="0">
                          <a:ln>
                            <a:noFill/>
                          </a:ln>
                          <a:solidFill>
                            <a:schemeClr val="tx1"/>
                          </a:solidFill>
                          <a:effectLst/>
                          <a:latin typeface="Verdana" charset="0"/>
                          <a:ea typeface="MS PGothic" charset="0"/>
                          <a:cs typeface="MS PGothic" charset="0"/>
                        </a:rPr>
                        <a:t>Extradural landmarks</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600" b="1" i="0" u="none" strike="noStrike" cap="none" normalizeH="0" baseline="0">
                          <a:ln>
                            <a:noFill/>
                          </a:ln>
                          <a:solidFill>
                            <a:schemeClr val="tx1"/>
                          </a:solidFill>
                          <a:effectLst/>
                          <a:latin typeface="Verdana" charset="0"/>
                          <a:ea typeface="MS PGothic" charset="0"/>
                          <a:cs typeface="MS PGothic" charset="0"/>
                        </a:rPr>
                        <a:t>Intradural landmarks</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8989">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000" b="0" i="0" u="none" strike="noStrike" cap="none" normalizeH="0" baseline="0">
                          <a:ln>
                            <a:noFill/>
                          </a:ln>
                          <a:solidFill>
                            <a:schemeClr val="tx1"/>
                          </a:solidFill>
                          <a:effectLst/>
                          <a:latin typeface="Verdana" charset="0"/>
                          <a:ea typeface="MS PGothic" charset="0"/>
                          <a:cs typeface="MS PGothic" charset="0"/>
                        </a:rPr>
                        <a:t>Transverse sinus superiorly</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000" b="0" i="0" u="none" strike="noStrike" cap="none" normalizeH="0" baseline="0">
                          <a:ln>
                            <a:noFill/>
                          </a:ln>
                          <a:solidFill>
                            <a:schemeClr val="tx1"/>
                          </a:solidFill>
                          <a:effectLst/>
                          <a:latin typeface="Verdana" charset="0"/>
                          <a:ea typeface="MS PGothic" charset="0"/>
                          <a:cs typeface="MS PGothic" charset="0"/>
                        </a:rPr>
                        <a:t>Tentorium superiorly</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18989">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000" b="0" i="0" u="none" strike="noStrike" cap="none" normalizeH="0" baseline="0">
                          <a:ln>
                            <a:noFill/>
                          </a:ln>
                          <a:solidFill>
                            <a:schemeClr val="tx1"/>
                          </a:solidFill>
                          <a:effectLst/>
                          <a:latin typeface="Verdana" charset="0"/>
                          <a:ea typeface="MS PGothic" charset="0"/>
                          <a:cs typeface="MS PGothic" charset="0"/>
                        </a:rPr>
                        <a:t>Sigmoid sinus &amp; tranverse – sigmoid junction laterally</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000" b="0" i="0" u="none" strike="noStrike" cap="none" normalizeH="0" baseline="0">
                          <a:ln>
                            <a:noFill/>
                          </a:ln>
                          <a:solidFill>
                            <a:schemeClr val="tx1"/>
                          </a:solidFill>
                          <a:effectLst/>
                          <a:latin typeface="Verdana" charset="0"/>
                          <a:ea typeface="MS PGothic" charset="0"/>
                          <a:cs typeface="MS PGothic" charset="0"/>
                        </a:rPr>
                        <a:t>Petrous bone laterally</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0902">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000" b="0" i="0" u="none" strike="noStrike" cap="none" normalizeH="0" baseline="0">
                          <a:ln>
                            <a:noFill/>
                          </a:ln>
                          <a:solidFill>
                            <a:schemeClr val="tx1"/>
                          </a:solidFill>
                          <a:effectLst/>
                          <a:latin typeface="Verdana" charset="0"/>
                          <a:ea typeface="MS PGothic" charset="0"/>
                          <a:cs typeface="MS PGothic" charset="0"/>
                        </a:rPr>
                        <a:t>Mastoid tip/ digastric groove inferiorly</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n-US" sz="2000" b="0" i="0" u="none" strike="noStrike" cap="none" normalizeH="0" baseline="0">
                          <a:ln>
                            <a:noFill/>
                          </a:ln>
                          <a:solidFill>
                            <a:schemeClr val="tx1"/>
                          </a:solidFill>
                          <a:effectLst/>
                          <a:latin typeface="Verdana" charset="0"/>
                          <a:ea typeface="MS PGothic" charset="0"/>
                          <a:cs typeface="MS PGothic" charset="0"/>
                        </a:rPr>
                        <a:t>Flat floor of posterior fossa inferiorly</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6099" name="Rectangle 3"/>
          <p:cNvSpPr>
            <a:spLocks noGrp="1" noChangeArrowheads="1"/>
          </p:cNvSpPr>
          <p:nvPr>
            <p:ph type="body" idx="4294967295"/>
          </p:nvPr>
        </p:nvSpPr>
        <p:spPr>
          <a:xfrm>
            <a:off x="304800" y="1219200"/>
            <a:ext cx="8001000" cy="4267200"/>
          </a:xfrm>
        </p:spPr>
        <p:txBody>
          <a:bodyPr/>
          <a:lstStyle/>
          <a:p>
            <a:pPr eaLnBrk="1" hangingPunct="1"/>
            <a:r>
              <a:rPr lang="en-US">
                <a:latin typeface="Perpetua" charset="0"/>
                <a:ea typeface="MS PGothic" charset="0"/>
              </a:rPr>
              <a:t>Landmarks of Cerebellopontine angle and extent of craniotomy –</a:t>
            </a:r>
          </a:p>
          <a:p>
            <a:pPr eaLnBrk="1" hangingPunct="1">
              <a:buFont typeface="Wingdings" charset="0"/>
              <a:buNone/>
            </a:pPr>
            <a:endParaRPr lang="en-US">
              <a:latin typeface="Perpetua"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81000" y="274638"/>
            <a:ext cx="8458200" cy="715962"/>
          </a:xfrm>
        </p:spPr>
        <p:txBody>
          <a:bodyPr>
            <a:normAutofit fontScale="90000"/>
          </a:bodyPr>
          <a:lstStyle/>
          <a:p>
            <a:pPr eaLnBrk="1" fontAlgn="auto" hangingPunct="1">
              <a:spcAft>
                <a:spcPts val="0"/>
              </a:spcAft>
              <a:defRPr/>
            </a:pPr>
            <a:r>
              <a:rPr lang="en-US" sz="3400" dirty="0" err="1" smtClean="0">
                <a:ea typeface="+mj-ea"/>
                <a:cs typeface="+mj-cs"/>
              </a:rPr>
              <a:t>Retromastoid</a:t>
            </a:r>
            <a:r>
              <a:rPr lang="en-US" sz="3400" dirty="0" smtClean="0">
                <a:ea typeface="+mj-ea"/>
                <a:cs typeface="+mj-cs"/>
              </a:rPr>
              <a:t> </a:t>
            </a:r>
            <a:r>
              <a:rPr lang="en-US" sz="3400" dirty="0" err="1" smtClean="0">
                <a:ea typeface="+mj-ea"/>
                <a:cs typeface="+mj-cs"/>
              </a:rPr>
              <a:t>suboccipital</a:t>
            </a:r>
            <a:r>
              <a:rPr lang="en-US" sz="3400" dirty="0" smtClean="0">
                <a:ea typeface="+mj-ea"/>
                <a:cs typeface="+mj-cs"/>
              </a:rPr>
              <a:t> </a:t>
            </a:r>
            <a:r>
              <a:rPr lang="en-US" sz="3400" dirty="0" err="1" smtClean="0">
                <a:ea typeface="+mj-ea"/>
                <a:cs typeface="+mj-cs"/>
              </a:rPr>
              <a:t>transmeatal</a:t>
            </a:r>
            <a:r>
              <a:rPr lang="en-US" sz="3400" dirty="0" smtClean="0">
                <a:ea typeface="+mj-ea"/>
                <a:cs typeface="+mj-cs"/>
              </a:rPr>
              <a:t> approach</a:t>
            </a:r>
          </a:p>
        </p:txBody>
      </p:sp>
      <p:sp>
        <p:nvSpPr>
          <p:cNvPr id="94211" name="Rectangle 3"/>
          <p:cNvSpPr>
            <a:spLocks noGrp="1" noChangeArrowheads="1"/>
          </p:cNvSpPr>
          <p:nvPr>
            <p:ph sz="quarter" idx="1"/>
          </p:nvPr>
        </p:nvSpPr>
        <p:spPr/>
        <p:txBody>
          <a:bodyPr>
            <a:normAutofit/>
          </a:bodyPr>
          <a:lstStyle/>
          <a:p>
            <a:pPr marL="274320" indent="-274320" eaLnBrk="1" fontAlgn="auto" hangingPunct="1">
              <a:spcBef>
                <a:spcPts val="580"/>
              </a:spcBef>
              <a:spcAft>
                <a:spcPts val="0"/>
              </a:spcAft>
              <a:buFont typeface="Wingdings 2"/>
              <a:buChar char=""/>
              <a:defRPr/>
            </a:pPr>
            <a:r>
              <a:rPr lang="en-US" dirty="0" smtClean="0">
                <a:ea typeface="+mn-ea"/>
                <a:cs typeface="+mn-cs"/>
              </a:rPr>
              <a:t>Maintain the </a:t>
            </a:r>
            <a:r>
              <a:rPr lang="en-US" dirty="0" err="1" smtClean="0">
                <a:ea typeface="+mn-ea"/>
                <a:cs typeface="+mn-cs"/>
              </a:rPr>
              <a:t>arachnoidal</a:t>
            </a:r>
            <a:r>
              <a:rPr lang="en-US" dirty="0" smtClean="0">
                <a:ea typeface="+mn-ea"/>
                <a:cs typeface="+mn-cs"/>
              </a:rPr>
              <a:t> plane &amp; dissect it from the tumor superiorly, inferiorly &amp; medially</a:t>
            </a:r>
          </a:p>
          <a:p>
            <a:pPr marL="274320" indent="-274320" eaLnBrk="1" fontAlgn="auto" hangingPunct="1">
              <a:spcBef>
                <a:spcPts val="580"/>
              </a:spcBef>
              <a:spcAft>
                <a:spcPts val="0"/>
              </a:spcAft>
              <a:buFont typeface="Wingdings 2"/>
              <a:buChar char=""/>
              <a:defRPr/>
            </a:pPr>
            <a:r>
              <a:rPr lang="en-US" dirty="0" smtClean="0">
                <a:effectLst>
                  <a:outerShdw blurRad="38100" dist="38100" dir="2700000" algn="tl">
                    <a:srgbClr val="C0C0C0"/>
                  </a:outerShdw>
                </a:effectLst>
                <a:ea typeface="+mn-ea"/>
                <a:cs typeface="+mn-cs"/>
              </a:rPr>
              <a:t>Dissect sup pole first in large tm- </a:t>
            </a:r>
            <a:r>
              <a:rPr lang="en-US" dirty="0" err="1" smtClean="0">
                <a:effectLst>
                  <a:outerShdw blurRad="38100" dist="38100" dir="2700000" algn="tl">
                    <a:srgbClr val="C0C0C0"/>
                  </a:outerShdw>
                </a:effectLst>
                <a:ea typeface="+mn-ea"/>
                <a:cs typeface="+mn-cs"/>
              </a:rPr>
              <a:t>V</a:t>
            </a:r>
            <a:r>
              <a:rPr lang="en-US" baseline="30000" dirty="0" err="1" smtClean="0">
                <a:effectLst>
                  <a:outerShdw blurRad="38100" dist="38100" dir="2700000" algn="tl">
                    <a:srgbClr val="C0C0C0"/>
                  </a:outerShdw>
                </a:effectLst>
                <a:ea typeface="+mn-ea"/>
                <a:cs typeface="+mn-cs"/>
              </a:rPr>
              <a:t>th</a:t>
            </a:r>
            <a:r>
              <a:rPr lang="en-US" dirty="0" smtClean="0">
                <a:effectLst>
                  <a:outerShdw blurRad="38100" dist="38100" dir="2700000" algn="tl">
                    <a:srgbClr val="C0C0C0"/>
                  </a:outerShdw>
                </a:effectLst>
                <a:ea typeface="+mn-ea"/>
                <a:cs typeface="+mn-cs"/>
              </a:rPr>
              <a:t> nerve is easily identifiable</a:t>
            </a:r>
          </a:p>
          <a:p>
            <a:pPr marL="822960" lvl="2" eaLnBrk="1" fontAlgn="auto" hangingPunct="1">
              <a:spcBef>
                <a:spcPts val="370"/>
              </a:spcBef>
              <a:spcAft>
                <a:spcPts val="0"/>
              </a:spcAft>
              <a:buClr>
                <a:schemeClr val="accent1">
                  <a:tint val="60000"/>
                </a:schemeClr>
              </a:buClr>
              <a:buFont typeface="Wingdings 2"/>
              <a:buChar char=""/>
              <a:defRPr/>
            </a:pPr>
            <a:r>
              <a:rPr lang="en-US" sz="2400" dirty="0" smtClean="0">
                <a:ea typeface="+mn-ea"/>
                <a:cs typeface="+mn-cs"/>
              </a:rPr>
              <a:t>V nerve- typical flat appearance with prominent fascicles, located at the junction between the </a:t>
            </a:r>
            <a:r>
              <a:rPr lang="en-US" sz="2400" dirty="0" err="1" smtClean="0">
                <a:ea typeface="+mn-ea"/>
                <a:cs typeface="+mn-cs"/>
              </a:rPr>
              <a:t>tentorium</a:t>
            </a:r>
            <a:r>
              <a:rPr lang="en-US" sz="2400" dirty="0" smtClean="0">
                <a:ea typeface="+mn-ea"/>
                <a:cs typeface="+mn-cs"/>
              </a:rPr>
              <a:t> &amp; temporal bone</a:t>
            </a:r>
          </a:p>
          <a:p>
            <a:pPr marL="822960" lvl="2" eaLnBrk="1" fontAlgn="auto" hangingPunct="1">
              <a:spcBef>
                <a:spcPts val="370"/>
              </a:spcBef>
              <a:spcAft>
                <a:spcPts val="0"/>
              </a:spcAft>
              <a:buClr>
                <a:schemeClr val="accent1">
                  <a:tint val="60000"/>
                </a:schemeClr>
              </a:buClr>
              <a:buFont typeface="Wingdings 2"/>
              <a:buChar char=""/>
              <a:defRPr/>
            </a:pPr>
            <a:r>
              <a:rPr lang="en-US" sz="2400" dirty="0" err="1" smtClean="0">
                <a:ea typeface="+mn-ea"/>
                <a:cs typeface="+mn-cs"/>
              </a:rPr>
              <a:t>Arachnoidal</a:t>
            </a:r>
            <a:r>
              <a:rPr lang="en-US" sz="2400" dirty="0" smtClean="0">
                <a:ea typeface="+mn-ea"/>
                <a:cs typeface="+mn-cs"/>
              </a:rPr>
              <a:t> bands b/w tumor capsule &amp; the nerve cut by meticulous technique</a:t>
            </a:r>
          </a:p>
          <a:p>
            <a:pPr marL="822960" lvl="2" eaLnBrk="1" fontAlgn="auto" hangingPunct="1">
              <a:spcBef>
                <a:spcPts val="370"/>
              </a:spcBef>
              <a:spcAft>
                <a:spcPts val="0"/>
              </a:spcAft>
              <a:buClr>
                <a:schemeClr val="accent1">
                  <a:tint val="60000"/>
                </a:schemeClr>
              </a:buClr>
              <a:buFont typeface="Wingdings 2"/>
              <a:buChar char=""/>
              <a:defRPr/>
            </a:pPr>
            <a:r>
              <a:rPr lang="en-US" sz="2400" dirty="0" smtClean="0">
                <a:ea typeface="+mn-ea"/>
                <a:cs typeface="+mn-cs"/>
              </a:rPr>
              <a:t>Superior </a:t>
            </a:r>
            <a:r>
              <a:rPr lang="en-US" sz="2400" dirty="0" err="1" smtClean="0">
                <a:ea typeface="+mn-ea"/>
                <a:cs typeface="+mn-cs"/>
              </a:rPr>
              <a:t>petrosal</a:t>
            </a:r>
            <a:r>
              <a:rPr lang="en-US" sz="2400" dirty="0" smtClean="0">
                <a:ea typeface="+mn-ea"/>
                <a:cs typeface="+mn-cs"/>
              </a:rPr>
              <a:t> vein. coagulated, if neede</a:t>
            </a:r>
            <a:r>
              <a:rPr lang="en-US" sz="2100" dirty="0" smtClean="0">
                <a:ea typeface="+mn-ea"/>
                <a:cs typeface="+mn-cs"/>
              </a:rPr>
              <a:t>d</a:t>
            </a: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pPr eaLnBrk="1" fontAlgn="auto" hangingPunct="1">
              <a:spcAft>
                <a:spcPts val="0"/>
              </a:spcAft>
              <a:defRPr/>
            </a:pPr>
            <a:r>
              <a:rPr lang="en-US" sz="3400" dirty="0" err="1" smtClean="0">
                <a:ea typeface="+mj-ea"/>
                <a:cs typeface="+mj-cs"/>
              </a:rPr>
              <a:t>Retromastoid</a:t>
            </a:r>
            <a:r>
              <a:rPr lang="en-US" sz="3400" dirty="0" smtClean="0">
                <a:ea typeface="+mj-ea"/>
                <a:cs typeface="+mj-cs"/>
              </a:rPr>
              <a:t> </a:t>
            </a:r>
            <a:r>
              <a:rPr lang="en-US" sz="3400" dirty="0" err="1" smtClean="0">
                <a:ea typeface="+mj-ea"/>
                <a:cs typeface="+mj-cs"/>
              </a:rPr>
              <a:t>suboccipital</a:t>
            </a:r>
            <a:r>
              <a:rPr lang="en-US" sz="3400" dirty="0" smtClean="0">
                <a:ea typeface="+mj-ea"/>
                <a:cs typeface="+mj-cs"/>
              </a:rPr>
              <a:t> </a:t>
            </a:r>
            <a:r>
              <a:rPr lang="en-US" sz="3400" dirty="0" err="1" smtClean="0">
                <a:ea typeface="+mj-ea"/>
                <a:cs typeface="+mj-cs"/>
              </a:rPr>
              <a:t>transmeatal</a:t>
            </a:r>
            <a:r>
              <a:rPr lang="en-US" sz="3400" dirty="0" smtClean="0">
                <a:ea typeface="+mj-ea"/>
                <a:cs typeface="+mj-cs"/>
              </a:rPr>
              <a:t> approach</a:t>
            </a:r>
          </a:p>
        </p:txBody>
      </p:sp>
      <p:sp>
        <p:nvSpPr>
          <p:cNvPr id="179204" name="Rectangle 4"/>
          <p:cNvSpPr>
            <a:spLocks noGrp="1" noChangeArrowheads="1"/>
          </p:cNvSpPr>
          <p:nvPr>
            <p:ph sz="quarter" idx="1"/>
          </p:nvPr>
        </p:nvSpPr>
        <p:spPr/>
        <p:txBody>
          <a:bodyPr>
            <a:normAutofit/>
          </a:bodyPr>
          <a:lstStyle/>
          <a:p>
            <a:pPr marL="274320" indent="-274320" eaLnBrk="1" fontAlgn="auto" hangingPunct="1">
              <a:lnSpc>
                <a:spcPct val="90000"/>
              </a:lnSpc>
              <a:spcBef>
                <a:spcPts val="580"/>
              </a:spcBef>
              <a:spcAft>
                <a:spcPts val="0"/>
              </a:spcAft>
              <a:buFont typeface="Wingdings 2"/>
              <a:buChar char=""/>
              <a:defRPr/>
            </a:pPr>
            <a:r>
              <a:rPr lang="en-US" dirty="0" smtClean="0">
                <a:effectLst>
                  <a:outerShdw blurRad="38100" dist="38100" dir="2700000" algn="tl">
                    <a:srgbClr val="C0C0C0"/>
                  </a:outerShdw>
                </a:effectLst>
                <a:ea typeface="+mn-ea"/>
                <a:cs typeface="+mn-cs"/>
              </a:rPr>
              <a:t>Internal decompression (CUSA/laser/biopsy forceps)</a:t>
            </a:r>
          </a:p>
          <a:p>
            <a:pPr marL="274320" indent="-274320" eaLnBrk="1" fontAlgn="auto" hangingPunct="1">
              <a:lnSpc>
                <a:spcPct val="90000"/>
              </a:lnSpc>
              <a:spcBef>
                <a:spcPts val="580"/>
              </a:spcBef>
              <a:spcAft>
                <a:spcPts val="0"/>
              </a:spcAft>
              <a:buFont typeface="Wingdings 2"/>
              <a:buChar char=""/>
              <a:defRPr/>
            </a:pPr>
            <a:r>
              <a:rPr lang="en-US" dirty="0" smtClean="0">
                <a:effectLst>
                  <a:outerShdw blurRad="38100" dist="38100" dir="2700000" algn="tl">
                    <a:srgbClr val="C0C0C0"/>
                  </a:outerShdw>
                </a:effectLst>
                <a:ea typeface="+mn-ea"/>
                <a:cs typeface="+mn-cs"/>
              </a:rPr>
              <a:t>Push </a:t>
            </a:r>
            <a:r>
              <a:rPr lang="en-US" dirty="0" err="1" smtClean="0">
                <a:effectLst>
                  <a:outerShdw blurRad="38100" dist="38100" dir="2700000" algn="tl">
                    <a:srgbClr val="C0C0C0"/>
                  </a:outerShdw>
                </a:effectLst>
                <a:ea typeface="+mn-ea"/>
                <a:cs typeface="+mn-cs"/>
              </a:rPr>
              <a:t>arachnoid</a:t>
            </a:r>
            <a:r>
              <a:rPr lang="en-US" dirty="0" smtClean="0">
                <a:effectLst>
                  <a:outerShdw blurRad="38100" dist="38100" dir="2700000" algn="tl">
                    <a:srgbClr val="C0C0C0"/>
                  </a:outerShdw>
                </a:effectLst>
                <a:ea typeface="+mn-ea"/>
                <a:cs typeface="+mn-cs"/>
              </a:rPr>
              <a:t> with vessels back</a:t>
            </a:r>
          </a:p>
          <a:p>
            <a:pPr marL="274320" indent="-274320" eaLnBrk="1" fontAlgn="auto" hangingPunct="1">
              <a:lnSpc>
                <a:spcPct val="90000"/>
              </a:lnSpc>
              <a:spcBef>
                <a:spcPts val="580"/>
              </a:spcBef>
              <a:spcAft>
                <a:spcPts val="0"/>
              </a:spcAft>
              <a:buFont typeface="Wingdings 2"/>
              <a:buChar char=""/>
              <a:defRPr/>
            </a:pPr>
            <a:r>
              <a:rPr lang="en-US" dirty="0" err="1" smtClean="0">
                <a:effectLst>
                  <a:outerShdw blurRad="38100" dist="38100" dir="2700000" algn="tl">
                    <a:srgbClr val="C0C0C0"/>
                  </a:outerShdw>
                </a:effectLst>
                <a:ea typeface="+mn-ea"/>
                <a:cs typeface="+mn-cs"/>
              </a:rPr>
              <a:t>Debulk</a:t>
            </a:r>
            <a:r>
              <a:rPr lang="en-US" dirty="0" smtClean="0">
                <a:effectLst>
                  <a:outerShdw blurRad="38100" dist="38100" dir="2700000" algn="tl">
                    <a:srgbClr val="C0C0C0"/>
                  </a:outerShdw>
                </a:effectLst>
                <a:ea typeface="+mn-ea"/>
                <a:cs typeface="+mn-cs"/>
              </a:rPr>
              <a:t> Tumor</a:t>
            </a:r>
          </a:p>
          <a:p>
            <a:pPr marL="274320" indent="-274320" eaLnBrk="1" fontAlgn="auto" hangingPunct="1">
              <a:lnSpc>
                <a:spcPct val="90000"/>
              </a:lnSpc>
              <a:spcBef>
                <a:spcPts val="580"/>
              </a:spcBef>
              <a:spcAft>
                <a:spcPts val="0"/>
              </a:spcAft>
              <a:buFont typeface="Wingdings 2"/>
              <a:buChar char=""/>
              <a:defRPr/>
            </a:pPr>
            <a:r>
              <a:rPr lang="en-US" dirty="0" err="1" smtClean="0">
                <a:effectLst>
                  <a:outerShdw blurRad="38100" dist="38100" dir="2700000" algn="tl">
                    <a:srgbClr val="C0C0C0"/>
                  </a:outerShdw>
                </a:effectLst>
                <a:ea typeface="+mn-ea"/>
                <a:cs typeface="+mn-cs"/>
              </a:rPr>
              <a:t>Tumour</a:t>
            </a:r>
            <a:r>
              <a:rPr lang="en-US" dirty="0" smtClean="0">
                <a:effectLst>
                  <a:outerShdw blurRad="38100" dist="38100" dir="2700000" algn="tl">
                    <a:srgbClr val="C0C0C0"/>
                  </a:outerShdw>
                </a:effectLst>
                <a:ea typeface="+mn-ea"/>
                <a:cs typeface="+mn-cs"/>
              </a:rPr>
              <a:t> capsule separates from the </a:t>
            </a:r>
            <a:r>
              <a:rPr lang="en-US" dirty="0" err="1" smtClean="0">
                <a:effectLst>
                  <a:outerShdw blurRad="38100" dist="38100" dir="2700000" algn="tl">
                    <a:srgbClr val="C0C0C0"/>
                  </a:outerShdw>
                </a:effectLst>
                <a:ea typeface="+mn-ea"/>
                <a:cs typeface="+mn-cs"/>
              </a:rPr>
              <a:t>arachnoid</a:t>
            </a:r>
            <a:r>
              <a:rPr lang="en-US" dirty="0" smtClean="0">
                <a:effectLst>
                  <a:outerShdw blurRad="38100" dist="38100" dir="2700000" algn="tl">
                    <a:srgbClr val="C0C0C0"/>
                  </a:outerShdw>
                </a:effectLst>
                <a:ea typeface="+mn-ea"/>
                <a:cs typeface="+mn-cs"/>
              </a:rPr>
              <a:t> </a:t>
            </a:r>
          </a:p>
          <a:p>
            <a:pPr marL="274320" indent="-274320" eaLnBrk="1" fontAlgn="auto" hangingPunct="1">
              <a:lnSpc>
                <a:spcPct val="90000"/>
              </a:lnSpc>
              <a:spcBef>
                <a:spcPts val="580"/>
              </a:spcBef>
              <a:spcAft>
                <a:spcPts val="0"/>
              </a:spcAft>
              <a:buFont typeface="Wingdings 2"/>
              <a:buChar char=""/>
              <a:defRPr/>
            </a:pPr>
            <a:r>
              <a:rPr lang="en-US" dirty="0" smtClean="0">
                <a:effectLst>
                  <a:outerShdw blurRad="38100" dist="38100" dir="2700000" algn="tl">
                    <a:srgbClr val="C0C0C0"/>
                  </a:outerShdw>
                </a:effectLst>
                <a:ea typeface="+mn-ea"/>
                <a:cs typeface="+mn-cs"/>
              </a:rPr>
              <a:t>Sharp dissection</a:t>
            </a:r>
          </a:p>
          <a:p>
            <a:pPr eaLnBrk="1" hangingPunct="1">
              <a:lnSpc>
                <a:spcPct val="90000"/>
              </a:lnSpc>
              <a:buFont typeface="Wingdings 2" pitchFamily="18" charset="2"/>
              <a:buChar char=""/>
              <a:defRPr/>
            </a:pPr>
            <a:r>
              <a:rPr lang="en-US" dirty="0" smtClean="0">
                <a:effectLst>
                  <a:outerShdw blurRad="38100" dist="38100" dir="2700000" algn="tl">
                    <a:srgbClr val="C0C0C0"/>
                  </a:outerShdw>
                </a:effectLst>
                <a:ea typeface="+mn-ea"/>
                <a:cs typeface="+mn-cs"/>
              </a:rPr>
              <a:t>Cut </a:t>
            </a:r>
            <a:r>
              <a:rPr lang="en-US" dirty="0" err="1" smtClean="0">
                <a:effectLst>
                  <a:outerShdw blurRad="38100" dist="38100" dir="2700000" algn="tl">
                    <a:srgbClr val="C0C0C0"/>
                  </a:outerShdw>
                </a:effectLst>
                <a:ea typeface="+mn-ea"/>
                <a:cs typeface="+mn-cs"/>
              </a:rPr>
              <a:t>arachnoidal</a:t>
            </a:r>
            <a:r>
              <a:rPr lang="en-US" dirty="0" smtClean="0">
                <a:effectLst>
                  <a:outerShdw blurRad="38100" dist="38100" dir="2700000" algn="tl">
                    <a:srgbClr val="C0C0C0"/>
                  </a:outerShdw>
                </a:effectLst>
                <a:ea typeface="+mn-ea"/>
                <a:cs typeface="+mn-cs"/>
              </a:rPr>
              <a:t> bands between tumor and cranial nerves, d</a:t>
            </a:r>
            <a:r>
              <a:rPr lang="en-US" dirty="0" smtClean="0">
                <a:ea typeface="+mn-ea"/>
                <a:cs typeface="+mn-cs"/>
              </a:rPr>
              <a:t>issect into the cleft between the tumor &amp; brainstem</a:t>
            </a:r>
          </a:p>
          <a:p>
            <a:pPr eaLnBrk="1" hangingPunct="1">
              <a:lnSpc>
                <a:spcPct val="90000"/>
              </a:lnSpc>
              <a:buFont typeface="Wingdings 2" pitchFamily="18" charset="2"/>
              <a:buChar char=""/>
              <a:defRPr/>
            </a:pPr>
            <a:r>
              <a:rPr lang="en-US" dirty="0" smtClean="0">
                <a:ea typeface="+mn-ea"/>
                <a:cs typeface="+mn-cs"/>
              </a:rPr>
              <a:t>Identify VII &amp; VIII nerve</a:t>
            </a:r>
          </a:p>
          <a:p>
            <a:pPr eaLnBrk="1" hangingPunct="1">
              <a:lnSpc>
                <a:spcPct val="90000"/>
              </a:lnSpc>
              <a:buFont typeface="Wingdings 2" pitchFamily="18" charset="2"/>
              <a:buChar char=""/>
              <a:defRPr/>
            </a:pPr>
            <a:r>
              <a:rPr lang="en-US" sz="2400" b="1" dirty="0" smtClean="0">
                <a:ea typeface="+mn-ea"/>
                <a:cs typeface="+mn-cs"/>
              </a:rPr>
              <a:t>All the pressure to be placed on the tumor capsule while separating it from the cr. nerves &amp; brainstem </a:t>
            </a: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Grp="1" noChangeArrowheads="1"/>
          </p:cNvSpPr>
          <p:nvPr>
            <p:ph type="title"/>
          </p:nvPr>
        </p:nvSpPr>
        <p:spPr>
          <a:xfrm>
            <a:off x="228600" y="152400"/>
            <a:ext cx="8458200" cy="715963"/>
          </a:xfrm>
        </p:spPr>
        <p:txBody>
          <a:bodyPr>
            <a:normAutofit fontScale="90000"/>
          </a:bodyPr>
          <a:lstStyle/>
          <a:p>
            <a:pPr algn="ctr" eaLnBrk="1" fontAlgn="auto" hangingPunct="1">
              <a:spcAft>
                <a:spcPts val="0"/>
              </a:spcAft>
              <a:defRPr/>
            </a:pPr>
            <a:r>
              <a:rPr lang="en-US" sz="3400" dirty="0" err="1" smtClean="0">
                <a:ea typeface="+mj-ea"/>
                <a:cs typeface="+mj-cs"/>
              </a:rPr>
              <a:t>Retromastoid</a:t>
            </a:r>
            <a:r>
              <a:rPr lang="en-US" sz="3400" dirty="0" smtClean="0">
                <a:ea typeface="+mj-ea"/>
                <a:cs typeface="+mj-cs"/>
              </a:rPr>
              <a:t> </a:t>
            </a:r>
            <a:r>
              <a:rPr lang="en-US" sz="3400" dirty="0" err="1" smtClean="0">
                <a:ea typeface="+mj-ea"/>
                <a:cs typeface="+mj-cs"/>
              </a:rPr>
              <a:t>suboccipital</a:t>
            </a:r>
            <a:r>
              <a:rPr lang="en-US" sz="3400" dirty="0" smtClean="0">
                <a:ea typeface="+mj-ea"/>
                <a:cs typeface="+mj-cs"/>
              </a:rPr>
              <a:t> </a:t>
            </a:r>
            <a:r>
              <a:rPr lang="en-US" sz="3400" dirty="0" err="1" smtClean="0">
                <a:ea typeface="+mj-ea"/>
                <a:cs typeface="+mj-cs"/>
              </a:rPr>
              <a:t>transmeatal</a:t>
            </a:r>
            <a:r>
              <a:rPr lang="en-US" sz="3400" dirty="0" smtClean="0">
                <a:ea typeface="+mj-ea"/>
                <a:cs typeface="+mj-cs"/>
              </a:rPr>
              <a:t> approach</a:t>
            </a:r>
          </a:p>
        </p:txBody>
      </p:sp>
      <p:sp>
        <p:nvSpPr>
          <p:cNvPr id="112646" name="Rectangle 6"/>
          <p:cNvSpPr>
            <a:spLocks noGrp="1" noChangeArrowheads="1"/>
          </p:cNvSpPr>
          <p:nvPr>
            <p:ph sz="quarter" idx="2"/>
          </p:nvPr>
        </p:nvSpPr>
        <p:spPr>
          <a:xfrm>
            <a:off x="304800" y="838200"/>
            <a:ext cx="3749675" cy="2514600"/>
          </a:xfrm>
        </p:spPr>
        <p:txBody>
          <a:bodyPr>
            <a:normAutofit fontScale="85000" lnSpcReduction="20000"/>
          </a:bodyPr>
          <a:lstStyle/>
          <a:p>
            <a:pPr marL="274320" indent="-274320" eaLnBrk="1" fontAlgn="auto" hangingPunct="1">
              <a:spcBef>
                <a:spcPts val="580"/>
              </a:spcBef>
              <a:spcAft>
                <a:spcPts val="0"/>
              </a:spcAft>
              <a:buFont typeface="Wingdings 2"/>
              <a:buChar char=""/>
              <a:defRPr/>
            </a:pPr>
            <a:r>
              <a:rPr lang="en-US" u="sng" dirty="0" smtClean="0">
                <a:effectLst>
                  <a:outerShdw blurRad="38100" dist="38100" dir="2700000" algn="tl">
                    <a:srgbClr val="C0C0C0"/>
                  </a:outerShdw>
                </a:effectLst>
                <a:ea typeface="+mn-ea"/>
                <a:cs typeface="+mn-cs"/>
              </a:rPr>
              <a:t>Facial N displacement</a:t>
            </a:r>
            <a:r>
              <a:rPr lang="en-US" dirty="0" smtClean="0">
                <a:effectLst>
                  <a:outerShdw blurRad="38100" dist="38100" dir="2700000" algn="tl">
                    <a:srgbClr val="C0C0C0"/>
                  </a:outerShdw>
                </a:effectLst>
                <a:ea typeface="+mn-ea"/>
                <a:cs typeface="+mn-cs"/>
              </a:rPr>
              <a:t>:</a:t>
            </a:r>
          </a:p>
          <a:p>
            <a:pPr marL="822960" lvl="2" eaLnBrk="1" fontAlgn="auto" hangingPunct="1">
              <a:spcBef>
                <a:spcPts val="370"/>
              </a:spcBef>
              <a:spcAft>
                <a:spcPts val="0"/>
              </a:spcAft>
              <a:buClr>
                <a:schemeClr val="accent1">
                  <a:tint val="60000"/>
                </a:schemeClr>
              </a:buClr>
              <a:buFont typeface="Wingdings 2"/>
              <a:buChar char=""/>
              <a:defRPr/>
            </a:pPr>
            <a:r>
              <a:rPr lang="en-US" sz="2100" dirty="0" smtClean="0">
                <a:effectLst>
                  <a:outerShdw blurRad="38100" dist="38100" dir="2700000" algn="tl">
                    <a:srgbClr val="C0C0C0"/>
                  </a:outerShdw>
                </a:effectLst>
                <a:ea typeface="+mn-ea"/>
                <a:cs typeface="+mn-cs"/>
              </a:rPr>
              <a:t>Ant 70%</a:t>
            </a:r>
          </a:p>
          <a:p>
            <a:pPr marL="822960" lvl="2" eaLnBrk="1" fontAlgn="auto" hangingPunct="1">
              <a:spcBef>
                <a:spcPts val="370"/>
              </a:spcBef>
              <a:spcAft>
                <a:spcPts val="0"/>
              </a:spcAft>
              <a:buClr>
                <a:schemeClr val="accent1">
                  <a:tint val="60000"/>
                </a:schemeClr>
              </a:buClr>
              <a:buFont typeface="Wingdings 2"/>
              <a:buChar char=""/>
              <a:defRPr/>
            </a:pPr>
            <a:r>
              <a:rPr lang="en-US" sz="2100" dirty="0" smtClean="0">
                <a:effectLst>
                  <a:outerShdw blurRad="38100" dist="38100" dir="2700000" algn="tl">
                    <a:srgbClr val="C0C0C0"/>
                  </a:outerShdw>
                </a:effectLst>
                <a:ea typeface="+mn-ea"/>
                <a:cs typeface="+mn-cs"/>
              </a:rPr>
              <a:t>Sup 10%</a:t>
            </a:r>
          </a:p>
          <a:p>
            <a:pPr marL="822960" lvl="2" eaLnBrk="1" fontAlgn="auto" hangingPunct="1">
              <a:spcBef>
                <a:spcPts val="370"/>
              </a:spcBef>
              <a:spcAft>
                <a:spcPts val="0"/>
              </a:spcAft>
              <a:buClr>
                <a:schemeClr val="accent1">
                  <a:tint val="60000"/>
                </a:schemeClr>
              </a:buClr>
              <a:buFont typeface="Wingdings 2"/>
              <a:buChar char=""/>
              <a:defRPr/>
            </a:pPr>
            <a:r>
              <a:rPr lang="en-US" sz="2100" dirty="0" err="1" smtClean="0">
                <a:effectLst>
                  <a:outerShdw blurRad="38100" dist="38100" dir="2700000" algn="tl">
                    <a:srgbClr val="C0C0C0"/>
                  </a:outerShdw>
                </a:effectLst>
                <a:ea typeface="+mn-ea"/>
                <a:cs typeface="+mn-cs"/>
              </a:rPr>
              <a:t>Inf</a:t>
            </a:r>
            <a:r>
              <a:rPr lang="en-US" sz="2100" dirty="0" smtClean="0">
                <a:effectLst>
                  <a:outerShdw blurRad="38100" dist="38100" dir="2700000" algn="tl">
                    <a:srgbClr val="C0C0C0"/>
                  </a:outerShdw>
                </a:effectLst>
                <a:ea typeface="+mn-ea"/>
                <a:cs typeface="+mn-cs"/>
              </a:rPr>
              <a:t> 13%</a:t>
            </a:r>
          </a:p>
          <a:p>
            <a:pPr marL="822960" lvl="2" eaLnBrk="1" fontAlgn="auto" hangingPunct="1">
              <a:spcBef>
                <a:spcPts val="370"/>
              </a:spcBef>
              <a:spcAft>
                <a:spcPts val="0"/>
              </a:spcAft>
              <a:buClr>
                <a:schemeClr val="accent1">
                  <a:tint val="60000"/>
                </a:schemeClr>
              </a:buClr>
              <a:buFont typeface="Wingdings 2"/>
              <a:buChar char=""/>
              <a:defRPr/>
            </a:pPr>
            <a:r>
              <a:rPr lang="en-US" sz="2100" dirty="0" smtClean="0">
                <a:effectLst>
                  <a:outerShdw blurRad="38100" dist="38100" dir="2700000" algn="tl">
                    <a:srgbClr val="C0C0C0"/>
                  </a:outerShdw>
                </a:effectLst>
                <a:ea typeface="+mn-ea"/>
                <a:cs typeface="+mn-cs"/>
              </a:rPr>
              <a:t>Post 7%</a:t>
            </a:r>
          </a:p>
          <a:p>
            <a:pPr marL="274320" indent="-274320" eaLnBrk="1" fontAlgn="auto" hangingPunct="1">
              <a:spcBef>
                <a:spcPts val="580"/>
              </a:spcBef>
              <a:spcAft>
                <a:spcPts val="0"/>
              </a:spcAft>
              <a:buFont typeface="Wingdings 2"/>
              <a:buChar char=""/>
              <a:defRPr/>
            </a:pPr>
            <a:r>
              <a:rPr lang="en-US" u="sng" dirty="0" smtClean="0">
                <a:effectLst>
                  <a:outerShdw blurRad="38100" dist="38100" dir="2700000" algn="tl">
                    <a:srgbClr val="C0C0C0"/>
                  </a:outerShdw>
                </a:effectLst>
                <a:ea typeface="+mn-ea"/>
                <a:cs typeface="+mn-cs"/>
              </a:rPr>
              <a:t>Shape:</a:t>
            </a:r>
          </a:p>
          <a:p>
            <a:pPr marL="822960" lvl="2" eaLnBrk="1" fontAlgn="auto" hangingPunct="1">
              <a:spcBef>
                <a:spcPts val="370"/>
              </a:spcBef>
              <a:spcAft>
                <a:spcPts val="0"/>
              </a:spcAft>
              <a:buClr>
                <a:schemeClr val="accent1">
                  <a:tint val="60000"/>
                </a:schemeClr>
              </a:buClr>
              <a:buFont typeface="Wingdings 2"/>
              <a:buChar char=""/>
              <a:defRPr/>
            </a:pPr>
            <a:r>
              <a:rPr lang="en-US" sz="2100" dirty="0" smtClean="0">
                <a:effectLst>
                  <a:outerShdw blurRad="38100" dist="38100" dir="2700000" algn="tl">
                    <a:srgbClr val="C0C0C0"/>
                  </a:outerShdw>
                </a:effectLst>
                <a:ea typeface="+mn-ea"/>
                <a:cs typeface="+mn-cs"/>
              </a:rPr>
              <a:t>Thin bundle 2/3</a:t>
            </a:r>
          </a:p>
          <a:p>
            <a:pPr marL="822960" lvl="2" eaLnBrk="1" fontAlgn="auto" hangingPunct="1">
              <a:spcBef>
                <a:spcPts val="370"/>
              </a:spcBef>
              <a:spcAft>
                <a:spcPts val="0"/>
              </a:spcAft>
              <a:buClr>
                <a:schemeClr val="accent1">
                  <a:tint val="60000"/>
                </a:schemeClr>
              </a:buClr>
              <a:buFont typeface="Wingdings 2"/>
              <a:buChar char=""/>
              <a:defRPr/>
            </a:pPr>
            <a:r>
              <a:rPr lang="en-US" sz="2100" dirty="0" smtClean="0">
                <a:effectLst>
                  <a:outerShdw blurRad="38100" dist="38100" dir="2700000" algn="tl">
                    <a:srgbClr val="C0C0C0"/>
                  </a:outerShdw>
                </a:effectLst>
                <a:ea typeface="+mn-ea"/>
                <a:cs typeface="+mn-cs"/>
              </a:rPr>
              <a:t>Splayed over capsule 1/3</a:t>
            </a:r>
          </a:p>
          <a:p>
            <a:pPr marL="274320" indent="-274320" eaLnBrk="1" fontAlgn="auto" hangingPunct="1">
              <a:spcBef>
                <a:spcPts val="580"/>
              </a:spcBef>
              <a:spcAft>
                <a:spcPts val="0"/>
              </a:spcAft>
              <a:buFontTx/>
              <a:buChar char="-"/>
              <a:defRPr/>
            </a:pPr>
            <a:endParaRPr lang="en-US" dirty="0" smtClean="0">
              <a:effectLst>
                <a:outerShdw blurRad="38100" dist="38100" dir="2700000" algn="tl">
                  <a:srgbClr val="C0C0C0"/>
                </a:outerShdw>
              </a:effectLst>
              <a:ea typeface="+mn-ea"/>
              <a:cs typeface="+mn-cs"/>
            </a:endParaRPr>
          </a:p>
          <a:p>
            <a:pPr marL="274320" indent="-274320" eaLnBrk="1" fontAlgn="auto" hangingPunct="1">
              <a:spcBef>
                <a:spcPts val="580"/>
              </a:spcBef>
              <a:spcAft>
                <a:spcPts val="0"/>
              </a:spcAft>
              <a:buFont typeface="Wingdings 2"/>
              <a:buChar char=""/>
              <a:defRPr/>
            </a:pPr>
            <a:endParaRPr lang="en-US" dirty="0" smtClean="0">
              <a:ea typeface="+mn-ea"/>
              <a:cs typeface="+mn-cs"/>
            </a:endParaRPr>
          </a:p>
        </p:txBody>
      </p:sp>
      <p:sp>
        <p:nvSpPr>
          <p:cNvPr id="8" name="Rectangle 6"/>
          <p:cNvSpPr txBox="1">
            <a:spLocks noChangeArrowheads="1"/>
          </p:cNvSpPr>
          <p:nvPr/>
        </p:nvSpPr>
        <p:spPr bwMode="auto">
          <a:xfrm>
            <a:off x="3352800" y="838200"/>
            <a:ext cx="5638800" cy="2971800"/>
          </a:xfrm>
          <a:prstGeom prst="rect">
            <a:avLst/>
          </a:prstGeom>
          <a:noFill/>
          <a:ln w="9525">
            <a:noFill/>
            <a:miter lim="800000"/>
            <a:headEnd/>
            <a:tailEnd/>
          </a:ln>
        </p:spPr>
        <p:txBody>
          <a:bodyPr>
            <a:normAutofit/>
          </a:bodyPr>
          <a:lstStyle/>
          <a:p>
            <a:pPr marL="274320" indent="-274320" eaLnBrk="1" fontAlgn="auto" hangingPunct="1">
              <a:spcBef>
                <a:spcPts val="580"/>
              </a:spcBef>
              <a:spcAft>
                <a:spcPts val="0"/>
              </a:spcAft>
              <a:buClr>
                <a:schemeClr val="accent1"/>
              </a:buClr>
              <a:buSzPct val="85000"/>
              <a:defRPr/>
            </a:pPr>
            <a:r>
              <a:rPr lang="en-US" sz="2000" dirty="0">
                <a:effectLst>
                  <a:outerShdw blurRad="38100" dist="38100" dir="2700000" algn="tl">
                    <a:srgbClr val="C0C0C0"/>
                  </a:outerShdw>
                </a:effectLst>
                <a:latin typeface="+mn-lt"/>
                <a:ea typeface="+mn-ea"/>
                <a:cs typeface="+mn-cs"/>
              </a:rPr>
              <a:t>- </a:t>
            </a:r>
            <a:r>
              <a:rPr lang="en-US" b="1" dirty="0">
                <a:latin typeface="+mn-lt"/>
                <a:ea typeface="+mn-ea"/>
                <a:cs typeface="+mn-cs"/>
              </a:rPr>
              <a:t>Facial nerve landmarks-</a:t>
            </a:r>
          </a:p>
          <a:p>
            <a:pPr marL="548640" lvl="1" indent="-228600" eaLnBrk="1" fontAlgn="auto" hangingPunct="1">
              <a:spcBef>
                <a:spcPts val="370"/>
              </a:spcBef>
              <a:spcAft>
                <a:spcPts val="0"/>
              </a:spcAft>
              <a:buClr>
                <a:schemeClr val="accent2"/>
              </a:buClr>
              <a:buSzPct val="85000"/>
              <a:buFont typeface="Wingdings 2"/>
              <a:buChar char=""/>
              <a:defRPr/>
            </a:pPr>
            <a:r>
              <a:rPr lang="en-US" sz="1800" dirty="0">
                <a:effectLst>
                  <a:outerShdw blurRad="38100" dist="38100" dir="2700000" algn="tl">
                    <a:srgbClr val="C0C0C0"/>
                  </a:outerShdw>
                </a:effectLst>
                <a:latin typeface="+mn-lt"/>
                <a:ea typeface="+mn-ea"/>
                <a:cs typeface="+mn-cs"/>
              </a:rPr>
              <a:t>Lateral end of </a:t>
            </a:r>
            <a:r>
              <a:rPr lang="en-US" sz="1800" dirty="0" err="1">
                <a:effectLst>
                  <a:outerShdw blurRad="38100" dist="38100" dir="2700000" algn="tl">
                    <a:srgbClr val="C0C0C0"/>
                  </a:outerShdw>
                </a:effectLst>
                <a:latin typeface="+mn-lt"/>
                <a:ea typeface="+mn-ea"/>
                <a:cs typeface="+mn-cs"/>
              </a:rPr>
              <a:t>pontomedullary</a:t>
            </a:r>
            <a:r>
              <a:rPr lang="en-US" sz="1800" dirty="0">
                <a:effectLst>
                  <a:outerShdw blurRad="38100" dist="38100" dir="2700000" algn="tl">
                    <a:srgbClr val="C0C0C0"/>
                  </a:outerShdw>
                </a:effectLst>
                <a:latin typeface="+mn-lt"/>
                <a:ea typeface="+mn-ea"/>
                <a:cs typeface="+mn-cs"/>
              </a:rPr>
              <a:t> </a:t>
            </a:r>
            <a:r>
              <a:rPr lang="en-US" sz="1800" dirty="0" err="1">
                <a:effectLst>
                  <a:outerShdw blurRad="38100" dist="38100" dir="2700000" algn="tl">
                    <a:srgbClr val="C0C0C0"/>
                  </a:outerShdw>
                </a:effectLst>
                <a:latin typeface="+mn-lt"/>
                <a:ea typeface="+mn-ea"/>
                <a:cs typeface="+mn-cs"/>
              </a:rPr>
              <a:t>sulcus</a:t>
            </a:r>
            <a:r>
              <a:rPr lang="en-US" sz="1800" dirty="0">
                <a:effectLst>
                  <a:outerShdw blurRad="38100" dist="38100" dir="2700000" algn="tl">
                    <a:srgbClr val="C0C0C0"/>
                  </a:outerShdw>
                </a:effectLst>
                <a:latin typeface="+mn-lt"/>
                <a:ea typeface="+mn-ea"/>
                <a:cs typeface="+mn-cs"/>
              </a:rPr>
              <a:t>, 1-2mm ant to VIII n</a:t>
            </a:r>
          </a:p>
          <a:p>
            <a:pPr marL="548640" lvl="1" indent="-228600" eaLnBrk="1" fontAlgn="auto" hangingPunct="1">
              <a:spcBef>
                <a:spcPts val="370"/>
              </a:spcBef>
              <a:spcAft>
                <a:spcPts val="0"/>
              </a:spcAft>
              <a:buClr>
                <a:schemeClr val="accent2"/>
              </a:buClr>
              <a:buSzPct val="85000"/>
              <a:buFont typeface="Wingdings 2"/>
              <a:buChar char=""/>
              <a:defRPr/>
            </a:pPr>
            <a:r>
              <a:rPr lang="en-US" sz="1800" dirty="0">
                <a:effectLst>
                  <a:outerShdw blurRad="38100" dist="38100" dir="2700000" algn="tl">
                    <a:srgbClr val="C0C0C0"/>
                  </a:outerShdw>
                </a:effectLst>
                <a:latin typeface="+mn-lt"/>
                <a:ea typeface="+mn-ea"/>
                <a:cs typeface="+mn-cs"/>
              </a:rPr>
              <a:t>VII n arises 2-3 mm above the most </a:t>
            </a:r>
            <a:r>
              <a:rPr lang="en-US" sz="1800" dirty="0" err="1">
                <a:effectLst>
                  <a:outerShdw blurRad="38100" dist="38100" dir="2700000" algn="tl">
                    <a:srgbClr val="C0C0C0"/>
                  </a:outerShdw>
                </a:effectLst>
                <a:latin typeface="+mn-lt"/>
                <a:ea typeface="+mn-ea"/>
                <a:cs typeface="+mn-cs"/>
              </a:rPr>
              <a:t>rostral</a:t>
            </a:r>
            <a:r>
              <a:rPr lang="en-US" sz="1800" dirty="0">
                <a:effectLst>
                  <a:outerShdw blurRad="38100" dist="38100" dir="2700000" algn="tl">
                    <a:srgbClr val="C0C0C0"/>
                  </a:outerShdw>
                </a:effectLst>
                <a:latin typeface="+mn-lt"/>
                <a:ea typeface="+mn-ea"/>
                <a:cs typeface="+mn-cs"/>
              </a:rPr>
              <a:t> rootlet of IX n</a:t>
            </a:r>
          </a:p>
          <a:p>
            <a:pPr marL="548640" lvl="1" eaLnBrk="1" fontAlgn="auto" hangingPunct="1">
              <a:spcBef>
                <a:spcPts val="370"/>
              </a:spcBef>
              <a:spcAft>
                <a:spcPts val="0"/>
              </a:spcAft>
              <a:buFont typeface="Wingdings 2"/>
              <a:buChar char=""/>
              <a:defRPr/>
            </a:pPr>
            <a:r>
              <a:rPr lang="en-US" sz="1800" b="1" i="1" dirty="0">
                <a:latin typeface="+mn-lt"/>
                <a:ea typeface="+mn-ea"/>
                <a:cs typeface="+mn-cs"/>
              </a:rPr>
              <a:t>Choroid plexus </a:t>
            </a:r>
            <a:r>
              <a:rPr lang="en-US" sz="1800" dirty="0">
                <a:latin typeface="+mn-lt"/>
                <a:ea typeface="+mn-ea"/>
                <a:cs typeface="+mn-cs"/>
              </a:rPr>
              <a:t>protruding from the foramen of </a:t>
            </a:r>
            <a:r>
              <a:rPr lang="en-US" sz="1800" dirty="0" err="1">
                <a:latin typeface="+mn-lt"/>
                <a:ea typeface="+mn-ea"/>
                <a:cs typeface="+mn-cs"/>
              </a:rPr>
              <a:t>Luschka</a:t>
            </a:r>
            <a:r>
              <a:rPr lang="en-US" sz="1800" dirty="0">
                <a:latin typeface="+mn-lt"/>
                <a:ea typeface="+mn-ea"/>
                <a:cs typeface="+mn-cs"/>
              </a:rPr>
              <a:t>- VII n lies just </a:t>
            </a:r>
            <a:r>
              <a:rPr lang="en-US" sz="1800" dirty="0" err="1">
                <a:latin typeface="+mn-lt"/>
                <a:ea typeface="+mn-ea"/>
                <a:cs typeface="+mn-cs"/>
              </a:rPr>
              <a:t>anterosuperior</a:t>
            </a:r>
            <a:endParaRPr lang="en-US" sz="1800" dirty="0">
              <a:latin typeface="+mn-lt"/>
              <a:ea typeface="+mn-ea"/>
              <a:cs typeface="+mn-cs"/>
            </a:endParaRPr>
          </a:p>
          <a:p>
            <a:pPr marL="548640" lvl="1" eaLnBrk="1" fontAlgn="auto" hangingPunct="1">
              <a:spcBef>
                <a:spcPts val="370"/>
              </a:spcBef>
              <a:spcAft>
                <a:spcPts val="0"/>
              </a:spcAft>
              <a:buFont typeface="Wingdings 2"/>
              <a:buChar char=""/>
              <a:defRPr/>
            </a:pPr>
            <a:r>
              <a:rPr lang="en-US" sz="1800" b="1" i="1" dirty="0" err="1">
                <a:latin typeface="+mn-lt"/>
                <a:ea typeface="+mn-ea"/>
                <a:cs typeface="+mn-cs"/>
              </a:rPr>
              <a:t>Flocculus</a:t>
            </a:r>
            <a:r>
              <a:rPr lang="en-US" sz="1800" b="1" i="1" dirty="0">
                <a:latin typeface="+mn-lt"/>
                <a:ea typeface="+mn-ea"/>
                <a:cs typeface="+mn-cs"/>
              </a:rPr>
              <a:t>-</a:t>
            </a:r>
            <a:r>
              <a:rPr lang="en-US" sz="1800" dirty="0">
                <a:latin typeface="+mn-lt"/>
                <a:ea typeface="+mn-ea"/>
                <a:cs typeface="+mn-cs"/>
              </a:rPr>
              <a:t> lies just posterior to the site where VII&amp; VIII nerves join the </a:t>
            </a:r>
            <a:r>
              <a:rPr lang="en-US" sz="1800" dirty="0" err="1">
                <a:latin typeface="+mn-lt"/>
                <a:ea typeface="+mn-ea"/>
                <a:cs typeface="+mn-cs"/>
              </a:rPr>
              <a:t>pontomedullary</a:t>
            </a:r>
            <a:r>
              <a:rPr lang="en-US" sz="1800" dirty="0">
                <a:latin typeface="+mn-lt"/>
                <a:ea typeface="+mn-ea"/>
                <a:cs typeface="+mn-cs"/>
              </a:rPr>
              <a:t> </a:t>
            </a:r>
            <a:r>
              <a:rPr lang="en-US" sz="1800" dirty="0" err="1">
                <a:latin typeface="+mn-lt"/>
                <a:ea typeface="+mn-ea"/>
                <a:cs typeface="+mn-cs"/>
              </a:rPr>
              <a:t>sulcus</a:t>
            </a:r>
            <a:r>
              <a:rPr lang="en-US" sz="1800" dirty="0">
                <a:latin typeface="+mn-lt"/>
                <a:ea typeface="+mn-ea"/>
                <a:cs typeface="+mn-cs"/>
              </a:rPr>
              <a:t> </a:t>
            </a:r>
          </a:p>
          <a:p>
            <a:pPr marL="548640" lvl="1" eaLnBrk="1" fontAlgn="auto" hangingPunct="1">
              <a:spcBef>
                <a:spcPts val="370"/>
              </a:spcBef>
              <a:spcAft>
                <a:spcPts val="0"/>
              </a:spcAft>
              <a:buFont typeface="Wingdings 2"/>
              <a:buChar char=""/>
              <a:defRPr/>
            </a:pPr>
            <a:r>
              <a:rPr lang="en-US" sz="1800" dirty="0">
                <a:effectLst>
                  <a:outerShdw blurRad="38100" dist="38100" dir="2700000" algn="tl">
                    <a:srgbClr val="C0C0C0"/>
                  </a:outerShdw>
                </a:effectLst>
                <a:latin typeface="+mn-lt"/>
                <a:ea typeface="+mn-ea"/>
                <a:cs typeface="+mn-cs"/>
              </a:rPr>
              <a:t>Silvery white, very shiny vs. dull yellow ( Vestibular </a:t>
            </a:r>
            <a:r>
              <a:rPr lang="en-US" sz="1800" dirty="0" err="1">
                <a:effectLst>
                  <a:outerShdw blurRad="38100" dist="38100" dir="2700000" algn="tl">
                    <a:srgbClr val="C0C0C0"/>
                  </a:outerShdw>
                </a:effectLst>
                <a:latin typeface="+mn-lt"/>
                <a:ea typeface="+mn-ea"/>
                <a:cs typeface="+mn-cs"/>
              </a:rPr>
              <a:t>nv</a:t>
            </a:r>
            <a:r>
              <a:rPr lang="en-US" sz="1800" dirty="0">
                <a:effectLst>
                  <a:outerShdw blurRad="38100" dist="38100" dir="2700000" algn="tl">
                    <a:srgbClr val="C0C0C0"/>
                  </a:outerShdw>
                </a:effectLst>
                <a:latin typeface="+mn-lt"/>
                <a:ea typeface="+mn-ea"/>
                <a:cs typeface="+mn-cs"/>
              </a:rPr>
              <a:t>)</a:t>
            </a:r>
            <a:endParaRPr lang="en-US" sz="1800" dirty="0">
              <a:latin typeface="+mn-lt"/>
              <a:ea typeface="+mn-ea"/>
              <a:cs typeface="+mn-cs"/>
            </a:endParaRPr>
          </a:p>
          <a:p>
            <a:pPr marL="548640" lvl="1" indent="-228600" eaLnBrk="1" fontAlgn="auto" hangingPunct="1">
              <a:spcBef>
                <a:spcPts val="370"/>
              </a:spcBef>
              <a:spcAft>
                <a:spcPts val="0"/>
              </a:spcAft>
              <a:buClr>
                <a:schemeClr val="accent2"/>
              </a:buClr>
              <a:buSzPct val="85000"/>
              <a:defRPr/>
            </a:pPr>
            <a:endParaRPr lang="en-US" sz="1800" dirty="0">
              <a:latin typeface="+mn-lt"/>
              <a:ea typeface="+mn-ea"/>
              <a:cs typeface="+mn-cs"/>
            </a:endParaRPr>
          </a:p>
          <a:p>
            <a:pPr marL="548640" lvl="1" indent="-228600" eaLnBrk="1" fontAlgn="auto" hangingPunct="1">
              <a:spcBef>
                <a:spcPts val="370"/>
              </a:spcBef>
              <a:spcAft>
                <a:spcPts val="0"/>
              </a:spcAft>
              <a:buClr>
                <a:schemeClr val="accent2"/>
              </a:buClr>
              <a:buSzPct val="85000"/>
              <a:buFont typeface="Wingdings" pitchFamily="2" charset="2"/>
              <a:buNone/>
              <a:defRPr/>
            </a:pPr>
            <a:endParaRPr lang="en-US" sz="1800" dirty="0">
              <a:latin typeface="+mn-lt"/>
              <a:ea typeface="+mn-ea"/>
              <a:cs typeface="+mn-cs"/>
            </a:endParaRPr>
          </a:p>
        </p:txBody>
      </p:sp>
      <p:sp>
        <p:nvSpPr>
          <p:cNvPr id="49156" name="Content Placeholder 8"/>
          <p:cNvSpPr>
            <a:spLocks noGrp="1"/>
          </p:cNvSpPr>
          <p:nvPr>
            <p:ph sz="quarter" idx="1"/>
          </p:nvPr>
        </p:nvSpPr>
        <p:spPr>
          <a:xfrm>
            <a:off x="914400" y="1447800"/>
            <a:ext cx="3749675" cy="4572000"/>
          </a:xfrm>
        </p:spPr>
        <p:txBody>
          <a:bodyPr/>
          <a:lstStyle/>
          <a:p>
            <a:endParaRPr lang="en-US">
              <a:latin typeface="Perpetua"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6"/>
          <p:cNvSpPr>
            <a:spLocks noGrp="1" noChangeArrowheads="1"/>
          </p:cNvSpPr>
          <p:nvPr>
            <p:ph type="title"/>
          </p:nvPr>
        </p:nvSpPr>
        <p:spPr/>
        <p:txBody>
          <a:bodyPr/>
          <a:lstStyle/>
          <a:p>
            <a:pPr algn="ctr" eaLnBrk="1" hangingPunct="1"/>
            <a:r>
              <a:rPr lang="en-US" sz="3400">
                <a:latin typeface="Franklin Gothic Book" charset="0"/>
                <a:ea typeface="MS PGothic" charset="0"/>
              </a:rPr>
              <a:t>RMSOC – Intrameatal part </a:t>
            </a:r>
          </a:p>
        </p:txBody>
      </p:sp>
      <p:sp>
        <p:nvSpPr>
          <p:cNvPr id="50178" name="Rectangle 8"/>
          <p:cNvSpPr>
            <a:spLocks noGrp="1" noChangeArrowheads="1"/>
          </p:cNvSpPr>
          <p:nvPr>
            <p:ph sz="quarter" idx="1"/>
          </p:nvPr>
        </p:nvSpPr>
        <p:spPr/>
        <p:txBody>
          <a:bodyPr/>
          <a:lstStyle/>
          <a:p>
            <a:pPr lvl="1" eaLnBrk="1" hangingPunct="1">
              <a:lnSpc>
                <a:spcPct val="90000"/>
              </a:lnSpc>
            </a:pPr>
            <a:r>
              <a:rPr lang="en-US" sz="2200">
                <a:latin typeface="Perpetua" charset="0"/>
                <a:ea typeface="MS PGothic" charset="0"/>
              </a:rPr>
              <a:t>Drill the posterior meatal wall</a:t>
            </a:r>
          </a:p>
          <a:p>
            <a:pPr lvl="1" eaLnBrk="1" hangingPunct="1">
              <a:lnSpc>
                <a:spcPct val="90000"/>
              </a:lnSpc>
            </a:pPr>
            <a:r>
              <a:rPr lang="en-US" sz="2200">
                <a:latin typeface="Perpetua" charset="0"/>
                <a:ea typeface="MS PGothic" charset="0"/>
              </a:rPr>
              <a:t>Continuous irrigation to prevent thermal injury</a:t>
            </a:r>
          </a:p>
          <a:p>
            <a:pPr lvl="1" eaLnBrk="1" hangingPunct="1">
              <a:lnSpc>
                <a:spcPct val="90000"/>
              </a:lnSpc>
            </a:pPr>
            <a:r>
              <a:rPr lang="en-US" sz="2200">
                <a:latin typeface="Perpetua" charset="0"/>
                <a:ea typeface="MS PGothic" charset="0"/>
              </a:rPr>
              <a:t>Prevent bone dust dissemination in subarachnoid space</a:t>
            </a:r>
          </a:p>
          <a:p>
            <a:pPr lvl="1" eaLnBrk="1" hangingPunct="1">
              <a:lnSpc>
                <a:spcPct val="80000"/>
              </a:lnSpc>
            </a:pPr>
            <a:r>
              <a:rPr lang="en-US" sz="2200">
                <a:latin typeface="Perpetua" charset="0"/>
                <a:ea typeface="MS PGothic" charset="0"/>
              </a:rPr>
              <a:t>High projection of the jugular bulb, mastoid air cells. </a:t>
            </a:r>
            <a:r>
              <a:rPr lang="en-US" sz="2000">
                <a:latin typeface="Perpetua" charset="0"/>
                <a:ea typeface="MS PGothic" charset="0"/>
              </a:rPr>
              <a:t>Identify neural structures in IAC after opening the dura</a:t>
            </a:r>
          </a:p>
          <a:p>
            <a:pPr lvl="1" eaLnBrk="1" hangingPunct="1">
              <a:lnSpc>
                <a:spcPct val="80000"/>
              </a:lnSpc>
            </a:pPr>
            <a:r>
              <a:rPr lang="en-US" sz="2000">
                <a:latin typeface="Perpetua" charset="0"/>
                <a:ea typeface="MS PGothic" charset="0"/>
              </a:rPr>
              <a:t>Care taken not to enter the labyrinth</a:t>
            </a:r>
          </a:p>
          <a:p>
            <a:pPr lvl="1" eaLnBrk="1" hangingPunct="1">
              <a:lnSpc>
                <a:spcPct val="80000"/>
              </a:lnSpc>
            </a:pPr>
            <a:r>
              <a:rPr lang="en-US" sz="2000">
                <a:latin typeface="Perpetua" charset="0"/>
                <a:ea typeface="MS PGothic" charset="0"/>
              </a:rPr>
              <a:t>The dissection along the eighth nerve is done in a </a:t>
            </a:r>
            <a:r>
              <a:rPr lang="en-US" sz="2000" b="1">
                <a:latin typeface="Perpetua" charset="0"/>
                <a:ea typeface="MS PGothic" charset="0"/>
              </a:rPr>
              <a:t>medial to lateral direction</a:t>
            </a:r>
          </a:p>
          <a:p>
            <a:pPr lvl="1" eaLnBrk="1" hangingPunct="1">
              <a:lnSpc>
                <a:spcPct val="80000"/>
              </a:lnSpc>
            </a:pPr>
            <a:r>
              <a:rPr lang="en-US" sz="2000" b="1">
                <a:latin typeface="Perpetua" charset="0"/>
                <a:ea typeface="MS PGothic" charset="0"/>
              </a:rPr>
              <a:t>Meticulous dissection to prevent VII n injury as it turns the corner over the medial and ant lip of IAC to enter the subarachnoid space</a:t>
            </a:r>
          </a:p>
          <a:p>
            <a:pPr lvl="1" eaLnBrk="1" hangingPunct="1">
              <a:lnSpc>
                <a:spcPct val="90000"/>
              </a:lnSpc>
            </a:pPr>
            <a:endParaRPr lang="en-US" sz="2200">
              <a:latin typeface="Perpetua"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fontScale="90000"/>
          </a:bodyPr>
          <a:lstStyle/>
          <a:p>
            <a:pPr eaLnBrk="1" fontAlgn="auto" hangingPunct="1">
              <a:spcAft>
                <a:spcPts val="0"/>
              </a:spcAft>
              <a:defRPr/>
            </a:pPr>
            <a:r>
              <a:rPr lang="en-US" sz="3400" smtClean="0">
                <a:ea typeface="+mj-ea"/>
                <a:cs typeface="+mj-cs"/>
              </a:rPr>
              <a:t>Retromastoid suboccipital transmeatal approach</a:t>
            </a:r>
          </a:p>
        </p:txBody>
      </p:sp>
      <p:sp>
        <p:nvSpPr>
          <p:cNvPr id="51202" name="Rectangle 3"/>
          <p:cNvSpPr>
            <a:spLocks noGrp="1" noChangeArrowheads="1"/>
          </p:cNvSpPr>
          <p:nvPr>
            <p:ph sz="quarter" idx="1"/>
          </p:nvPr>
        </p:nvSpPr>
        <p:spPr/>
        <p:txBody>
          <a:bodyPr/>
          <a:lstStyle/>
          <a:p>
            <a:pPr eaLnBrk="1" hangingPunct="1"/>
            <a:r>
              <a:rPr lang="en-US">
                <a:latin typeface="Perpetua" charset="0"/>
                <a:ea typeface="MS PGothic" charset="0"/>
              </a:rPr>
              <a:t>SUBTOTAL REMOVAL</a:t>
            </a:r>
          </a:p>
          <a:p>
            <a:pPr lvl="1" eaLnBrk="1" hangingPunct="1"/>
            <a:r>
              <a:rPr lang="en-US" sz="2800">
                <a:latin typeface="Perpetua" charset="0"/>
                <a:ea typeface="MS PGothic" charset="0"/>
              </a:rPr>
              <a:t>Hearing preservation in large tumors.</a:t>
            </a:r>
          </a:p>
          <a:p>
            <a:pPr lvl="1" eaLnBrk="1" hangingPunct="1"/>
            <a:r>
              <a:rPr lang="en-US" sz="2800">
                <a:latin typeface="Perpetua" charset="0"/>
                <a:ea typeface="MS PGothic" charset="0"/>
              </a:rPr>
              <a:t>Very thin 7</a:t>
            </a:r>
            <a:r>
              <a:rPr lang="en-US" sz="2800" baseline="30000">
                <a:latin typeface="Perpetua" charset="0"/>
                <a:ea typeface="MS PGothic" charset="0"/>
              </a:rPr>
              <a:t>th</a:t>
            </a:r>
            <a:r>
              <a:rPr lang="en-US" sz="2800">
                <a:latin typeface="Perpetua" charset="0"/>
                <a:ea typeface="MS PGothic" charset="0"/>
              </a:rPr>
              <a:t> nerve with thick adhesions to tumor.</a:t>
            </a:r>
          </a:p>
          <a:p>
            <a:pPr lvl="1" eaLnBrk="1" hangingPunct="1"/>
            <a:r>
              <a:rPr lang="en-US" sz="2800">
                <a:latin typeface="Perpetua" charset="0"/>
                <a:ea typeface="MS PGothic" charset="0"/>
              </a:rPr>
              <a:t>Elderly debilitated pt with brainstem compression.</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914400" y="274638"/>
            <a:ext cx="7772400" cy="868362"/>
          </a:xfrm>
        </p:spPr>
        <p:txBody>
          <a:bodyPr/>
          <a:lstStyle/>
          <a:p>
            <a:pPr algn="ctr" eaLnBrk="1" hangingPunct="1"/>
            <a:r>
              <a:rPr lang="en-US">
                <a:latin typeface="Franklin Gothic Book" charset="0"/>
                <a:ea typeface="MS PGothic" charset="0"/>
              </a:rPr>
              <a:t>Introduction</a:t>
            </a:r>
          </a:p>
        </p:txBody>
      </p:sp>
      <p:sp>
        <p:nvSpPr>
          <p:cNvPr id="3" name="Content Placeholder 2"/>
          <p:cNvSpPr>
            <a:spLocks noGrp="1"/>
          </p:cNvSpPr>
          <p:nvPr>
            <p:ph sz="quarter" idx="1"/>
          </p:nvPr>
        </p:nvSpPr>
        <p:spPr>
          <a:xfrm>
            <a:off x="533400" y="1371600"/>
            <a:ext cx="8305800" cy="4953000"/>
          </a:xfrm>
        </p:spPr>
        <p:txBody>
          <a:bodyPr>
            <a:normAutofit fontScale="92500" lnSpcReduction="10000"/>
          </a:bodyPr>
          <a:lstStyle/>
          <a:p>
            <a:pPr marL="274320" indent="-274320" eaLnBrk="1" fontAlgn="auto" hangingPunct="1">
              <a:spcBef>
                <a:spcPts val="580"/>
              </a:spcBef>
              <a:spcAft>
                <a:spcPts val="0"/>
              </a:spcAft>
              <a:buFont typeface="Wingdings 2"/>
              <a:buChar char=""/>
              <a:defRPr/>
            </a:pPr>
            <a:r>
              <a:rPr lang="en-US" dirty="0" smtClean="0">
                <a:ea typeface="+mn-ea"/>
                <a:cs typeface="+mn-cs"/>
              </a:rPr>
              <a:t>Neither </a:t>
            </a:r>
            <a:r>
              <a:rPr lang="en-US" dirty="0" err="1" smtClean="0">
                <a:ea typeface="+mn-ea"/>
                <a:cs typeface="+mn-cs"/>
              </a:rPr>
              <a:t>Neuroma</a:t>
            </a:r>
            <a:r>
              <a:rPr lang="en-US" dirty="0" smtClean="0">
                <a:ea typeface="+mn-ea"/>
                <a:cs typeface="+mn-cs"/>
              </a:rPr>
              <a:t> nor Acoustic (auditory)</a:t>
            </a:r>
          </a:p>
          <a:p>
            <a:pPr marL="274320" indent="-274320" eaLnBrk="1" fontAlgn="auto" hangingPunct="1">
              <a:spcBef>
                <a:spcPts val="580"/>
              </a:spcBef>
              <a:spcAft>
                <a:spcPts val="0"/>
              </a:spcAft>
              <a:buFont typeface="Wingdings 2"/>
              <a:buChar char=""/>
              <a:defRPr/>
            </a:pPr>
            <a:r>
              <a:rPr lang="en-US" dirty="0" err="1" smtClean="0">
                <a:ea typeface="+mn-ea"/>
                <a:cs typeface="+mn-cs"/>
              </a:rPr>
              <a:t>Schwannoma</a:t>
            </a:r>
            <a:r>
              <a:rPr lang="en-US" dirty="0" smtClean="0">
                <a:ea typeface="+mn-ea"/>
                <a:cs typeface="+mn-cs"/>
              </a:rPr>
              <a:t> : arising from vestibular nerve Schwann cells at transition zone of the peripheral and central myelin </a:t>
            </a:r>
            <a:r>
              <a:rPr lang="en-US" dirty="0" err="1" smtClean="0">
                <a:ea typeface="+mn-ea"/>
                <a:cs typeface="+mn-cs"/>
              </a:rPr>
              <a:t>Obersteiner</a:t>
            </a:r>
            <a:r>
              <a:rPr lang="en-US" dirty="0" smtClean="0">
                <a:ea typeface="+mn-ea"/>
                <a:cs typeface="+mn-cs"/>
              </a:rPr>
              <a:t> </a:t>
            </a:r>
            <a:r>
              <a:rPr lang="en-US" dirty="0" err="1" smtClean="0">
                <a:ea typeface="+mn-ea"/>
                <a:cs typeface="+mn-cs"/>
              </a:rPr>
              <a:t>Redlich</a:t>
            </a:r>
            <a:r>
              <a:rPr lang="en-US" dirty="0" smtClean="0">
                <a:ea typeface="+mn-ea"/>
                <a:cs typeface="+mn-cs"/>
              </a:rPr>
              <a:t> zone (at the lateral CPA/medial IAC) </a:t>
            </a:r>
          </a:p>
          <a:p>
            <a:pPr marL="274320" indent="-274320" eaLnBrk="1" fontAlgn="auto" hangingPunct="1">
              <a:spcBef>
                <a:spcPts val="580"/>
              </a:spcBef>
              <a:spcAft>
                <a:spcPts val="0"/>
              </a:spcAft>
              <a:buFont typeface="Wingdings 2"/>
              <a:buChar char=""/>
              <a:defRPr/>
            </a:pPr>
            <a:r>
              <a:rPr lang="en-US" dirty="0" smtClean="0">
                <a:ea typeface="+mn-ea"/>
                <a:cs typeface="+mn-cs"/>
              </a:rPr>
              <a:t>Majority originate within the IAC</a:t>
            </a:r>
          </a:p>
          <a:p>
            <a:pPr marL="274320" indent="-274320" eaLnBrk="1" fontAlgn="auto" hangingPunct="1">
              <a:spcBef>
                <a:spcPts val="580"/>
              </a:spcBef>
              <a:spcAft>
                <a:spcPts val="0"/>
              </a:spcAft>
              <a:buFont typeface="Wingdings 2"/>
              <a:buChar char=""/>
              <a:defRPr/>
            </a:pPr>
            <a:r>
              <a:rPr lang="en-US" dirty="0" smtClean="0">
                <a:ea typeface="+mn-ea"/>
                <a:cs typeface="+mn-cs"/>
              </a:rPr>
              <a:t>Equal frequency on Superior and Inferior vestibular nerves ????</a:t>
            </a:r>
          </a:p>
          <a:p>
            <a:pPr marL="274320" indent="-274320" eaLnBrk="1" fontAlgn="auto" hangingPunct="1">
              <a:spcBef>
                <a:spcPts val="580"/>
              </a:spcBef>
              <a:spcAft>
                <a:spcPts val="0"/>
              </a:spcAft>
              <a:buFont typeface="Wingdings 2"/>
              <a:buChar char=""/>
              <a:defRPr/>
            </a:pPr>
            <a:r>
              <a:rPr lang="en-US" sz="2400" dirty="0" smtClean="0">
                <a:ea typeface="+mn-ea"/>
                <a:cs typeface="+mn-cs"/>
              </a:rPr>
              <a:t>Rarely occur on the cochlear division of the 8</a:t>
            </a:r>
            <a:r>
              <a:rPr lang="en-US" sz="2400" baseline="30000" dirty="0" smtClean="0">
                <a:ea typeface="+mn-ea"/>
                <a:cs typeface="+mn-cs"/>
              </a:rPr>
              <a:t>th</a:t>
            </a:r>
            <a:r>
              <a:rPr lang="en-US" sz="2400" dirty="0" smtClean="0">
                <a:ea typeface="+mn-ea"/>
                <a:cs typeface="+mn-cs"/>
              </a:rPr>
              <a:t> CN.</a:t>
            </a:r>
            <a:endParaRPr lang="en-US" dirty="0" smtClean="0">
              <a:ea typeface="+mn-ea"/>
              <a:cs typeface="+mn-cs"/>
            </a:endParaRPr>
          </a:p>
          <a:p>
            <a:pPr marL="274320" indent="-274320" eaLnBrk="1" fontAlgn="auto" hangingPunct="1">
              <a:spcBef>
                <a:spcPts val="580"/>
              </a:spcBef>
              <a:spcAft>
                <a:spcPts val="0"/>
              </a:spcAft>
              <a:buFont typeface="Wingdings 2"/>
              <a:buChar char=""/>
              <a:defRPr/>
            </a:pPr>
            <a:r>
              <a:rPr lang="en-US" dirty="0" smtClean="0">
                <a:ea typeface="+mn-ea"/>
                <a:cs typeface="+mn-cs"/>
              </a:rPr>
              <a:t>VS occurs as a result of mutations in a tumor suppressor gene</a:t>
            </a:r>
          </a:p>
          <a:p>
            <a:pPr marL="548640" lvl="1" eaLnBrk="1" fontAlgn="auto" hangingPunct="1">
              <a:spcBef>
                <a:spcPts val="370"/>
              </a:spcBef>
              <a:spcAft>
                <a:spcPts val="0"/>
              </a:spcAft>
              <a:buFont typeface="Wingdings 2"/>
              <a:buChar char=""/>
              <a:defRPr/>
            </a:pPr>
            <a:r>
              <a:rPr lang="en-US" dirty="0" smtClean="0">
                <a:ea typeface="+mn-ea"/>
                <a:cs typeface="+mn-cs"/>
              </a:rPr>
              <a:t>Merlin</a:t>
            </a:r>
          </a:p>
          <a:p>
            <a:pPr marL="548640" lvl="1" eaLnBrk="1" fontAlgn="auto" hangingPunct="1">
              <a:spcBef>
                <a:spcPts val="370"/>
              </a:spcBef>
              <a:spcAft>
                <a:spcPts val="0"/>
              </a:spcAft>
              <a:buFont typeface="Wingdings 2"/>
              <a:buChar char=""/>
              <a:defRPr/>
            </a:pPr>
            <a:r>
              <a:rPr lang="en-US" dirty="0" smtClean="0">
                <a:ea typeface="+mn-ea"/>
                <a:cs typeface="+mn-cs"/>
              </a:rPr>
              <a:t>Located on chromosome 22q12</a:t>
            </a:r>
          </a:p>
          <a:p>
            <a:pPr marL="274320" indent="-274320" eaLnBrk="1" fontAlgn="auto" hangingPunct="1">
              <a:spcBef>
                <a:spcPts val="580"/>
              </a:spcBef>
              <a:spcAft>
                <a:spcPts val="0"/>
              </a:spcAft>
              <a:buFont typeface="Wingdings 2"/>
              <a:buChar char=""/>
              <a:defRPr/>
            </a:pPr>
            <a:r>
              <a:rPr lang="en-US" dirty="0" smtClean="0">
                <a:ea typeface="+mn-ea"/>
                <a:cs typeface="+mn-cs"/>
              </a:rPr>
              <a:t>VS requires both copies to be mutated</a:t>
            </a:r>
          </a:p>
          <a:p>
            <a:pPr marL="274320" indent="-274320" eaLnBrk="1" fontAlgn="auto" hangingPunct="1">
              <a:spcBef>
                <a:spcPts val="580"/>
              </a:spcBef>
              <a:spcAft>
                <a:spcPts val="0"/>
              </a:spcAft>
              <a:buFont typeface="Wingdings 2"/>
              <a:buChar char=""/>
              <a:defRPr/>
            </a:pPr>
            <a:r>
              <a:rPr lang="en-US" dirty="0" smtClean="0">
                <a:ea typeface="+mn-ea"/>
                <a:cs typeface="+mn-cs"/>
              </a:rPr>
              <a:t>People with NF2 inherit one mutated gene</a:t>
            </a:r>
          </a:p>
          <a:p>
            <a:pPr marL="274320" indent="-274320" eaLnBrk="1" fontAlgn="auto" hangingPunct="1">
              <a:spcBef>
                <a:spcPts val="580"/>
              </a:spcBef>
              <a:spcAft>
                <a:spcPts val="0"/>
              </a:spcAft>
              <a:buFont typeface="Wingdings 2"/>
              <a:buChar char=""/>
              <a:defRPr/>
            </a:pPr>
            <a:endParaRPr lang="en-US" dirty="0" smtClean="0">
              <a:ea typeface="+mn-ea"/>
              <a:cs typeface="+mn-cs"/>
            </a:endParaRPr>
          </a:p>
          <a:p>
            <a:pPr marL="274320" indent="-274320" eaLnBrk="1" fontAlgn="auto" hangingPunct="1">
              <a:spcBef>
                <a:spcPts val="580"/>
              </a:spcBef>
              <a:spcAft>
                <a:spcPts val="0"/>
              </a:spcAft>
              <a:buFont typeface="Wingdings 2"/>
              <a:buChar char=""/>
              <a:defRPr/>
            </a:pPr>
            <a:endParaRPr lang="en-US" dirty="0">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Grp="1" noChangeArrowheads="1"/>
          </p:cNvSpPr>
          <p:nvPr>
            <p:ph type="title"/>
          </p:nvPr>
        </p:nvSpPr>
        <p:spPr>
          <a:xfrm>
            <a:off x="304800" y="274638"/>
            <a:ext cx="8382000" cy="715962"/>
          </a:xfrm>
        </p:spPr>
        <p:txBody>
          <a:bodyPr>
            <a:normAutofit fontScale="90000"/>
          </a:bodyPr>
          <a:lstStyle/>
          <a:p>
            <a:pPr eaLnBrk="1" fontAlgn="auto" hangingPunct="1">
              <a:spcAft>
                <a:spcPts val="0"/>
              </a:spcAft>
              <a:defRPr/>
            </a:pPr>
            <a:r>
              <a:rPr lang="en-US" sz="3400" smtClean="0">
                <a:ea typeface="+mj-ea"/>
                <a:cs typeface="+mj-cs"/>
              </a:rPr>
              <a:t>Retromastoid suboccipital transmeatal approach</a:t>
            </a:r>
          </a:p>
        </p:txBody>
      </p:sp>
      <p:sp>
        <p:nvSpPr>
          <p:cNvPr id="65541" name="Rectangle 5"/>
          <p:cNvSpPr>
            <a:spLocks noGrp="1" noChangeArrowheads="1"/>
          </p:cNvSpPr>
          <p:nvPr>
            <p:ph sz="quarter" idx="1"/>
          </p:nvPr>
        </p:nvSpPr>
        <p:spPr>
          <a:xfrm>
            <a:off x="4648200" y="1295400"/>
            <a:ext cx="3924300" cy="3048000"/>
          </a:xfrm>
        </p:spPr>
        <p:txBody>
          <a:bodyPr>
            <a:normAutofit/>
          </a:bodyPr>
          <a:lstStyle/>
          <a:p>
            <a:pPr marL="274320" indent="-274320" eaLnBrk="1" fontAlgn="auto" hangingPunct="1">
              <a:spcBef>
                <a:spcPts val="580"/>
              </a:spcBef>
              <a:spcAft>
                <a:spcPts val="0"/>
              </a:spcAft>
              <a:buFont typeface="Wingdings" pitchFamily="2" charset="2"/>
              <a:buNone/>
              <a:defRPr/>
            </a:pPr>
            <a:r>
              <a:rPr lang="en-US" b="1" u="sng" dirty="0" smtClean="0">
                <a:effectLst>
                  <a:outerShdw blurRad="38100" dist="38100" dir="2700000" algn="tl">
                    <a:srgbClr val="C0C0C0"/>
                  </a:outerShdw>
                </a:effectLst>
                <a:ea typeface="+mn-ea"/>
                <a:cs typeface="+mn-cs"/>
              </a:rPr>
              <a:t>Disadvantages:</a:t>
            </a:r>
          </a:p>
          <a:p>
            <a:pPr marL="274320" indent="-274320" eaLnBrk="1" fontAlgn="auto" hangingPunct="1">
              <a:spcBef>
                <a:spcPts val="580"/>
              </a:spcBef>
              <a:spcAft>
                <a:spcPts val="0"/>
              </a:spcAft>
              <a:buFont typeface="Wingdings 2"/>
              <a:buChar char=""/>
              <a:defRPr/>
            </a:pPr>
            <a:r>
              <a:rPr lang="en-US" dirty="0" smtClean="0">
                <a:effectLst>
                  <a:outerShdw blurRad="38100" dist="38100" dir="2700000" algn="tl">
                    <a:srgbClr val="C0C0C0"/>
                  </a:outerShdw>
                </a:effectLst>
                <a:ea typeface="+mn-ea"/>
                <a:cs typeface="+mn-cs"/>
              </a:rPr>
              <a:t>Poor exposure of lateral end of the internal auditory canal</a:t>
            </a:r>
          </a:p>
          <a:p>
            <a:pPr marL="274320" lvl="1" indent="-274320" eaLnBrk="1" fontAlgn="auto" hangingPunct="1">
              <a:spcBef>
                <a:spcPts val="580"/>
              </a:spcBef>
              <a:spcAft>
                <a:spcPts val="0"/>
              </a:spcAft>
              <a:buClr>
                <a:schemeClr val="accent1"/>
              </a:buClr>
              <a:buFont typeface="Wingdings 2"/>
              <a:buChar char=""/>
              <a:defRPr/>
            </a:pPr>
            <a:r>
              <a:rPr lang="en-US" dirty="0" err="1" smtClean="0">
                <a:effectLst>
                  <a:outerShdw blurRad="38100" dist="38100" dir="2700000" algn="tl">
                    <a:srgbClr val="C0C0C0"/>
                  </a:outerShdw>
                </a:effectLst>
                <a:ea typeface="+mn-ea"/>
                <a:cs typeface="+mn-cs"/>
              </a:rPr>
              <a:t>Cerebellar</a:t>
            </a:r>
            <a:r>
              <a:rPr lang="en-US" dirty="0" smtClean="0">
                <a:effectLst>
                  <a:outerShdw blurRad="38100" dist="38100" dir="2700000" algn="tl">
                    <a:srgbClr val="C0C0C0"/>
                  </a:outerShdw>
                </a:effectLst>
                <a:ea typeface="+mn-ea"/>
                <a:cs typeface="+mn-cs"/>
              </a:rPr>
              <a:t> retraction</a:t>
            </a:r>
          </a:p>
          <a:p>
            <a:pPr marL="274320" lvl="1" indent="-274320" eaLnBrk="1" fontAlgn="auto" hangingPunct="1">
              <a:spcBef>
                <a:spcPts val="580"/>
              </a:spcBef>
              <a:spcAft>
                <a:spcPts val="0"/>
              </a:spcAft>
              <a:buClr>
                <a:schemeClr val="accent1"/>
              </a:buClr>
              <a:buFont typeface="Wingdings 2"/>
              <a:buChar char=""/>
              <a:defRPr/>
            </a:pPr>
            <a:r>
              <a:rPr lang="en-US" dirty="0" smtClean="0">
                <a:ea typeface="+mn-ea"/>
                <a:cs typeface="+mn-cs"/>
              </a:rPr>
              <a:t>CSF leak (7-21%)</a:t>
            </a:r>
            <a:endParaRPr lang="en-US" sz="2600" dirty="0" smtClean="0">
              <a:effectLst>
                <a:outerShdw blurRad="38100" dist="38100" dir="2700000" algn="tl">
                  <a:srgbClr val="C0C0C0"/>
                </a:outerShdw>
              </a:effectLst>
              <a:ea typeface="+mn-ea"/>
              <a:cs typeface="+mn-cs"/>
            </a:endParaRPr>
          </a:p>
          <a:p>
            <a:pPr marL="274320" lvl="1" indent="-274320" eaLnBrk="1" fontAlgn="auto" hangingPunct="1">
              <a:spcBef>
                <a:spcPts val="580"/>
              </a:spcBef>
              <a:spcAft>
                <a:spcPts val="0"/>
              </a:spcAft>
              <a:buClr>
                <a:schemeClr val="accent1"/>
              </a:buClr>
              <a:buFont typeface="Wingdings 2"/>
              <a:buChar char=""/>
              <a:defRPr/>
            </a:pPr>
            <a:r>
              <a:rPr lang="en-US" dirty="0" smtClean="0">
                <a:ea typeface="+mn-ea"/>
                <a:cs typeface="+mn-cs"/>
              </a:rPr>
              <a:t>Persistent </a:t>
            </a:r>
            <a:r>
              <a:rPr lang="en-US" dirty="0" err="1" smtClean="0">
                <a:ea typeface="+mn-ea"/>
                <a:cs typeface="+mn-cs"/>
              </a:rPr>
              <a:t>postop</a:t>
            </a:r>
            <a:r>
              <a:rPr lang="en-US" dirty="0" smtClean="0">
                <a:ea typeface="+mn-ea"/>
                <a:cs typeface="+mn-cs"/>
              </a:rPr>
              <a:t> headache</a:t>
            </a:r>
          </a:p>
          <a:p>
            <a:pPr marL="274320" indent="-274320" eaLnBrk="1" fontAlgn="auto" hangingPunct="1">
              <a:spcBef>
                <a:spcPts val="580"/>
              </a:spcBef>
              <a:spcAft>
                <a:spcPts val="0"/>
              </a:spcAft>
              <a:buFont typeface="Wingdings 2"/>
              <a:buChar char=""/>
              <a:defRPr/>
            </a:pPr>
            <a:endParaRPr lang="en-US" dirty="0" smtClean="0">
              <a:effectLst>
                <a:outerShdw blurRad="38100" dist="38100" dir="2700000" algn="tl">
                  <a:srgbClr val="C0C0C0"/>
                </a:outerShdw>
              </a:effectLst>
              <a:ea typeface="+mn-ea"/>
              <a:cs typeface="+mn-cs"/>
            </a:endParaRPr>
          </a:p>
        </p:txBody>
      </p:sp>
      <p:sp>
        <p:nvSpPr>
          <p:cNvPr id="99331" name="Rectangle 3"/>
          <p:cNvSpPr>
            <a:spLocks noGrp="1" noChangeArrowheads="1"/>
          </p:cNvSpPr>
          <p:nvPr>
            <p:ph sz="quarter" idx="2"/>
          </p:nvPr>
        </p:nvSpPr>
        <p:spPr>
          <a:xfrm>
            <a:off x="457200" y="1295400"/>
            <a:ext cx="4157663" cy="4267200"/>
          </a:xfrm>
        </p:spPr>
        <p:txBody>
          <a:bodyPr>
            <a:normAutofit/>
          </a:bodyPr>
          <a:lstStyle/>
          <a:p>
            <a:pPr marL="274320" indent="-274320" eaLnBrk="1" fontAlgn="auto" hangingPunct="1">
              <a:lnSpc>
                <a:spcPct val="90000"/>
              </a:lnSpc>
              <a:spcBef>
                <a:spcPts val="580"/>
              </a:spcBef>
              <a:spcAft>
                <a:spcPts val="0"/>
              </a:spcAft>
              <a:buFont typeface="Wingdings" pitchFamily="2" charset="2"/>
              <a:buNone/>
              <a:defRPr/>
            </a:pPr>
            <a:r>
              <a:rPr lang="en-US" b="1" u="sng" dirty="0" smtClean="0">
                <a:effectLst>
                  <a:outerShdw blurRad="38100" dist="38100" dir="2700000" algn="tl">
                    <a:srgbClr val="C0C0C0"/>
                  </a:outerShdw>
                </a:effectLst>
                <a:ea typeface="+mn-ea"/>
                <a:cs typeface="+mn-cs"/>
              </a:rPr>
              <a:t>Advantages:</a:t>
            </a:r>
          </a:p>
          <a:p>
            <a:pPr marL="274320" indent="-274320" eaLnBrk="1" fontAlgn="auto" hangingPunct="1">
              <a:lnSpc>
                <a:spcPct val="90000"/>
              </a:lnSpc>
              <a:spcBef>
                <a:spcPts val="580"/>
              </a:spcBef>
              <a:spcAft>
                <a:spcPts val="0"/>
              </a:spcAft>
              <a:buFont typeface="Wingdings 2"/>
              <a:buChar char=""/>
              <a:defRPr/>
            </a:pPr>
            <a:r>
              <a:rPr lang="en-US" dirty="0" smtClean="0">
                <a:effectLst>
                  <a:outerShdw blurRad="38100" dist="38100" dir="2700000" algn="tl">
                    <a:srgbClr val="C0C0C0"/>
                  </a:outerShdw>
                </a:effectLst>
                <a:ea typeface="+mn-ea"/>
                <a:cs typeface="+mn-cs"/>
              </a:rPr>
              <a:t>Good exposure of the CPA cistern</a:t>
            </a:r>
          </a:p>
          <a:p>
            <a:pPr marL="274320" lvl="1" indent="-274320" eaLnBrk="1" fontAlgn="auto" hangingPunct="1">
              <a:lnSpc>
                <a:spcPct val="90000"/>
              </a:lnSpc>
              <a:spcBef>
                <a:spcPts val="580"/>
              </a:spcBef>
              <a:spcAft>
                <a:spcPts val="0"/>
              </a:spcAft>
              <a:buClr>
                <a:schemeClr val="accent1"/>
              </a:buClr>
              <a:buFont typeface="Wingdings 2"/>
              <a:buChar char=""/>
              <a:defRPr/>
            </a:pPr>
            <a:r>
              <a:rPr lang="en-US" dirty="0" smtClean="0">
                <a:ea typeface="+mn-ea"/>
                <a:cs typeface="+mn-cs"/>
              </a:rPr>
              <a:t>Good for medial tumors</a:t>
            </a:r>
            <a:endParaRPr lang="en-US" sz="2600" dirty="0" smtClean="0">
              <a:effectLst>
                <a:outerShdw blurRad="38100" dist="38100" dir="2700000" algn="tl">
                  <a:srgbClr val="C0C0C0"/>
                </a:outerShdw>
              </a:effectLst>
              <a:ea typeface="+mn-ea"/>
              <a:cs typeface="+mn-cs"/>
            </a:endParaRPr>
          </a:p>
          <a:p>
            <a:pPr marL="274320" indent="-274320" eaLnBrk="1" fontAlgn="auto" hangingPunct="1">
              <a:lnSpc>
                <a:spcPct val="90000"/>
              </a:lnSpc>
              <a:spcBef>
                <a:spcPts val="580"/>
              </a:spcBef>
              <a:spcAft>
                <a:spcPts val="0"/>
              </a:spcAft>
              <a:buFont typeface="Wingdings 2"/>
              <a:buChar char=""/>
              <a:defRPr/>
            </a:pPr>
            <a:r>
              <a:rPr lang="en-US" dirty="0" smtClean="0">
                <a:effectLst>
                  <a:outerShdw blurRad="38100" dist="38100" dir="2700000" algn="tl">
                    <a:srgbClr val="C0C0C0"/>
                  </a:outerShdw>
                </a:effectLst>
                <a:ea typeface="+mn-ea"/>
                <a:cs typeface="+mn-cs"/>
              </a:rPr>
              <a:t>Even large Tumor</a:t>
            </a:r>
          </a:p>
          <a:p>
            <a:pPr marL="274320" indent="-274320" eaLnBrk="1" fontAlgn="auto" hangingPunct="1">
              <a:lnSpc>
                <a:spcPct val="90000"/>
              </a:lnSpc>
              <a:spcBef>
                <a:spcPts val="580"/>
              </a:spcBef>
              <a:spcAft>
                <a:spcPts val="0"/>
              </a:spcAft>
              <a:buFont typeface="Wingdings 2"/>
              <a:buChar char=""/>
              <a:defRPr/>
            </a:pPr>
            <a:r>
              <a:rPr lang="en-US" dirty="0" smtClean="0">
                <a:effectLst>
                  <a:outerShdw blurRad="38100" dist="38100" dir="2700000" algn="tl">
                    <a:srgbClr val="C0C0C0"/>
                  </a:outerShdw>
                </a:effectLst>
                <a:ea typeface="+mn-ea"/>
                <a:cs typeface="+mn-cs"/>
              </a:rPr>
              <a:t>Facial preservation</a:t>
            </a:r>
          </a:p>
          <a:p>
            <a:pPr marL="274320" indent="-274320" eaLnBrk="1" fontAlgn="auto" hangingPunct="1">
              <a:lnSpc>
                <a:spcPct val="90000"/>
              </a:lnSpc>
              <a:spcBef>
                <a:spcPts val="580"/>
              </a:spcBef>
              <a:spcAft>
                <a:spcPts val="0"/>
              </a:spcAft>
              <a:buFont typeface="Wingdings 2"/>
              <a:buChar char=""/>
              <a:defRPr/>
            </a:pPr>
            <a:r>
              <a:rPr lang="en-US" dirty="0" smtClean="0">
                <a:effectLst>
                  <a:outerShdw blurRad="38100" dist="38100" dir="2700000" algn="tl">
                    <a:srgbClr val="C0C0C0"/>
                  </a:outerShdw>
                </a:effectLst>
                <a:ea typeface="+mn-ea"/>
                <a:cs typeface="+mn-cs"/>
              </a:rPr>
              <a:t>Hearing preservation </a:t>
            </a:r>
            <a:r>
              <a:rPr lang="en-US" dirty="0" smtClean="0">
                <a:ea typeface="+mn-ea"/>
                <a:cs typeface="+mn-cs"/>
              </a:rPr>
              <a:t>(50% in tumors &lt;2cm)</a:t>
            </a:r>
            <a:endParaRPr lang="en-US" dirty="0" smtClean="0">
              <a:effectLst>
                <a:outerShdw blurRad="38100" dist="38100" dir="2700000" algn="tl">
                  <a:srgbClr val="C0C0C0"/>
                </a:outerShdw>
              </a:effectLst>
              <a:ea typeface="+mn-ea"/>
              <a:cs typeface="+mn-cs"/>
            </a:endParaRPr>
          </a:p>
          <a:p>
            <a:pPr marL="274320" indent="-274320" eaLnBrk="1" fontAlgn="auto" hangingPunct="1">
              <a:lnSpc>
                <a:spcPct val="90000"/>
              </a:lnSpc>
              <a:spcBef>
                <a:spcPts val="580"/>
              </a:spcBef>
              <a:spcAft>
                <a:spcPts val="0"/>
              </a:spcAft>
              <a:buFont typeface="Wingdings 2"/>
              <a:buChar char=""/>
              <a:defRPr/>
            </a:pPr>
            <a:r>
              <a:rPr lang="en-US" dirty="0" smtClean="0">
                <a:effectLst>
                  <a:outerShdw blurRad="38100" dist="38100" dir="2700000" algn="tl">
                    <a:srgbClr val="C0C0C0"/>
                  </a:outerShdw>
                </a:effectLst>
                <a:ea typeface="+mn-ea"/>
                <a:cs typeface="+mn-cs"/>
              </a:rPr>
              <a:t>Direct visualization of vessels</a:t>
            </a:r>
          </a:p>
          <a:p>
            <a:pPr marL="274320" indent="-274320" eaLnBrk="1" fontAlgn="auto" hangingPunct="1">
              <a:lnSpc>
                <a:spcPct val="90000"/>
              </a:lnSpc>
              <a:spcBef>
                <a:spcPts val="580"/>
              </a:spcBef>
              <a:spcAft>
                <a:spcPts val="0"/>
              </a:spcAft>
              <a:buFont typeface="Wingdings" pitchFamily="2" charset="2"/>
              <a:buNone/>
              <a:defRPr/>
            </a:pPr>
            <a:endParaRPr lang="en-US" dirty="0" smtClean="0">
              <a:effectLst>
                <a:outerShdw blurRad="38100" dist="38100" dir="2700000" algn="tl">
                  <a:srgbClr val="C0C0C0"/>
                </a:outerShdw>
              </a:effectLst>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a:xfrm>
            <a:off x="914400" y="274638"/>
            <a:ext cx="7772400" cy="487362"/>
          </a:xfrm>
        </p:spPr>
        <p:txBody>
          <a:bodyPr/>
          <a:lstStyle/>
          <a:p>
            <a:pPr algn="ctr" eaLnBrk="1" hangingPunct="1"/>
            <a:r>
              <a:rPr lang="en-US" sz="3400" u="sng">
                <a:latin typeface="Franklin Gothic Book" charset="0"/>
                <a:ea typeface="MS PGothic" charset="0"/>
              </a:rPr>
              <a:t>Complications of RMSOC approach</a:t>
            </a:r>
          </a:p>
        </p:txBody>
      </p:sp>
      <p:sp>
        <p:nvSpPr>
          <p:cNvPr id="53250" name="Rectangle 3"/>
          <p:cNvSpPr>
            <a:spLocks noGrp="1" noChangeArrowheads="1"/>
          </p:cNvSpPr>
          <p:nvPr>
            <p:ph sz="quarter" idx="1"/>
          </p:nvPr>
        </p:nvSpPr>
        <p:spPr>
          <a:xfrm>
            <a:off x="609600" y="990600"/>
            <a:ext cx="8153400" cy="3352800"/>
          </a:xfrm>
        </p:spPr>
        <p:txBody>
          <a:bodyPr/>
          <a:lstStyle/>
          <a:p>
            <a:pPr eaLnBrk="1" hangingPunct="1">
              <a:lnSpc>
                <a:spcPct val="80000"/>
              </a:lnSpc>
            </a:pPr>
            <a:r>
              <a:rPr lang="en-US">
                <a:latin typeface="Perpetua" charset="0"/>
                <a:ea typeface="MS PGothic" charset="0"/>
              </a:rPr>
              <a:t>Post-operative cranial nerve dysfunction – V, VII, VIII, LCN</a:t>
            </a:r>
          </a:p>
          <a:p>
            <a:pPr lvl="3" eaLnBrk="1" hangingPunct="1">
              <a:lnSpc>
                <a:spcPct val="80000"/>
              </a:lnSpc>
            </a:pPr>
            <a:r>
              <a:rPr lang="en-US" sz="2400">
                <a:latin typeface="Perpetua" charset="0"/>
                <a:ea typeface="MS PGothic" charset="0"/>
              </a:rPr>
              <a:t>VII nerve paresis- Artificial tears, Lubricant eye gel, Lateral tarsorrhaphy, reanimation</a:t>
            </a:r>
          </a:p>
          <a:p>
            <a:pPr lvl="3" eaLnBrk="1" hangingPunct="1">
              <a:lnSpc>
                <a:spcPct val="80000"/>
              </a:lnSpc>
            </a:pPr>
            <a:r>
              <a:rPr lang="en-US" sz="2400">
                <a:latin typeface="Perpetua" charset="0"/>
                <a:ea typeface="MS PGothic" charset="0"/>
              </a:rPr>
              <a:t>LCN paresis- RT feeds/ Feeding gastrostomy</a:t>
            </a:r>
          </a:p>
          <a:p>
            <a:pPr eaLnBrk="1" hangingPunct="1">
              <a:lnSpc>
                <a:spcPct val="80000"/>
              </a:lnSpc>
            </a:pPr>
            <a:r>
              <a:rPr lang="en-US">
                <a:latin typeface="Perpetua" charset="0"/>
                <a:ea typeface="MS PGothic" charset="0"/>
              </a:rPr>
              <a:t>CSF leak from the wound</a:t>
            </a:r>
          </a:p>
          <a:p>
            <a:pPr lvl="3" eaLnBrk="1" hangingPunct="1">
              <a:lnSpc>
                <a:spcPct val="80000"/>
              </a:lnSpc>
            </a:pPr>
            <a:r>
              <a:rPr lang="en-US" sz="2400" b="1">
                <a:solidFill>
                  <a:schemeClr val="accent2"/>
                </a:solidFill>
                <a:latin typeface="Perpetua" charset="0"/>
                <a:ea typeface="MS PGothic" charset="0"/>
              </a:rPr>
              <a:t>Rule out Hydrocephalus</a:t>
            </a:r>
          </a:p>
          <a:p>
            <a:pPr lvl="3" eaLnBrk="1" hangingPunct="1">
              <a:lnSpc>
                <a:spcPct val="80000"/>
              </a:lnSpc>
            </a:pPr>
            <a:r>
              <a:rPr lang="en-US" sz="2400">
                <a:latin typeface="Perpetua" charset="0"/>
                <a:ea typeface="MS PGothic" charset="0"/>
              </a:rPr>
              <a:t>Stitch + Temporary LP drain</a:t>
            </a:r>
          </a:p>
          <a:p>
            <a:pPr eaLnBrk="1" hangingPunct="1">
              <a:lnSpc>
                <a:spcPct val="80000"/>
              </a:lnSpc>
            </a:pPr>
            <a:r>
              <a:rPr lang="en-US">
                <a:latin typeface="Perpetua" charset="0"/>
                <a:ea typeface="MS PGothic" charset="0"/>
              </a:rPr>
              <a:t>CSF oto-rhinorrhoea</a:t>
            </a:r>
          </a:p>
          <a:p>
            <a:pPr eaLnBrk="1" hangingPunct="1">
              <a:lnSpc>
                <a:spcPct val="80000"/>
              </a:lnSpc>
            </a:pPr>
            <a:r>
              <a:rPr lang="en-US">
                <a:latin typeface="Perpetua" charset="0"/>
                <a:ea typeface="MS PGothic" charset="0"/>
              </a:rPr>
              <a:t>Meningitis </a:t>
            </a:r>
          </a:p>
          <a:p>
            <a:pPr eaLnBrk="1" hangingPunct="1">
              <a:lnSpc>
                <a:spcPct val="80000"/>
              </a:lnSpc>
            </a:pPr>
            <a:r>
              <a:rPr lang="en-US">
                <a:latin typeface="Perpetua" charset="0"/>
                <a:ea typeface="MS PGothic" charset="0"/>
              </a:rPr>
              <a:t>Wound infection</a:t>
            </a:r>
          </a:p>
          <a:p>
            <a:pPr eaLnBrk="1" hangingPunct="1">
              <a:lnSpc>
                <a:spcPct val="80000"/>
              </a:lnSpc>
            </a:pPr>
            <a:r>
              <a:rPr lang="en-US">
                <a:latin typeface="Perpetua" charset="0"/>
                <a:ea typeface="MS PGothic" charset="0"/>
              </a:rPr>
              <a:t>Post-operative hematoma</a:t>
            </a:r>
          </a:p>
          <a:p>
            <a:pPr lvl="3" eaLnBrk="1" hangingPunct="1">
              <a:lnSpc>
                <a:spcPct val="80000"/>
              </a:lnSpc>
            </a:pPr>
            <a:endParaRPr lang="en-US" sz="1800">
              <a:latin typeface="Perpetua"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a:xfrm>
            <a:off x="228600" y="381000"/>
            <a:ext cx="8686800" cy="609600"/>
          </a:xfrm>
        </p:spPr>
        <p:txBody>
          <a:bodyPr/>
          <a:lstStyle/>
          <a:p>
            <a:pPr algn="ctr" eaLnBrk="1" hangingPunct="1"/>
            <a:r>
              <a:rPr lang="en-US">
                <a:latin typeface="Franklin Gothic Book" charset="0"/>
                <a:ea typeface="MS PGothic" charset="0"/>
              </a:rPr>
              <a:t>Complication avoidance</a:t>
            </a:r>
          </a:p>
        </p:txBody>
      </p:sp>
      <p:sp>
        <p:nvSpPr>
          <p:cNvPr id="54274" name="Rectangle 3"/>
          <p:cNvSpPr>
            <a:spLocks noGrp="1" noChangeArrowheads="1"/>
          </p:cNvSpPr>
          <p:nvPr>
            <p:ph sz="quarter" idx="1"/>
          </p:nvPr>
        </p:nvSpPr>
        <p:spPr>
          <a:xfrm>
            <a:off x="457200" y="1219200"/>
            <a:ext cx="4419600" cy="4572000"/>
          </a:xfrm>
        </p:spPr>
        <p:txBody>
          <a:bodyPr/>
          <a:lstStyle/>
          <a:p>
            <a:pPr eaLnBrk="1" hangingPunct="1"/>
            <a:r>
              <a:rPr lang="en-US" sz="2400">
                <a:latin typeface="Perpetua" charset="0"/>
                <a:ea typeface="MS PGothic" charset="0"/>
              </a:rPr>
              <a:t>VIII nerve dysfunction-</a:t>
            </a:r>
          </a:p>
          <a:p>
            <a:pPr lvl="2" eaLnBrk="1" hangingPunct="1"/>
            <a:r>
              <a:rPr lang="en-US">
                <a:latin typeface="Perpetua" charset="0"/>
                <a:ea typeface="MS PGothic" charset="0"/>
              </a:rPr>
              <a:t>Intra-op BAER</a:t>
            </a:r>
          </a:p>
          <a:p>
            <a:pPr lvl="2" eaLnBrk="1" hangingPunct="1"/>
            <a:r>
              <a:rPr lang="en-US">
                <a:latin typeface="Perpetua" charset="0"/>
                <a:ea typeface="MS PGothic" charset="0"/>
              </a:rPr>
              <a:t>Identify cochlear division at the transverse crest</a:t>
            </a:r>
          </a:p>
          <a:p>
            <a:pPr lvl="2" eaLnBrk="1" hangingPunct="1"/>
            <a:r>
              <a:rPr lang="en-US">
                <a:latin typeface="Perpetua" charset="0"/>
                <a:ea typeface="MS PGothic" charset="0"/>
              </a:rPr>
              <a:t>Arachnoid over the cochlear nerve to be preserved</a:t>
            </a:r>
          </a:p>
          <a:p>
            <a:pPr lvl="2" eaLnBrk="1" hangingPunct="1"/>
            <a:r>
              <a:rPr lang="en-US">
                <a:latin typeface="Perpetua" charset="0"/>
                <a:ea typeface="MS PGothic" charset="0"/>
              </a:rPr>
              <a:t>Minimal manipulation of the nerve</a:t>
            </a:r>
          </a:p>
          <a:p>
            <a:pPr lvl="2" eaLnBrk="1" hangingPunct="1"/>
            <a:r>
              <a:rPr lang="en-US">
                <a:latin typeface="Perpetua" charset="0"/>
                <a:ea typeface="MS PGothic" charset="0"/>
              </a:rPr>
              <a:t>Preservation of auditory artery</a:t>
            </a:r>
          </a:p>
          <a:p>
            <a:pPr eaLnBrk="1" hangingPunct="1"/>
            <a:r>
              <a:rPr lang="en-US" sz="2400">
                <a:latin typeface="Perpetua" charset="0"/>
                <a:ea typeface="MS PGothic" charset="0"/>
              </a:rPr>
              <a:t>VII nerve dysfunction-</a:t>
            </a:r>
          </a:p>
          <a:p>
            <a:pPr lvl="2" eaLnBrk="1" hangingPunct="1"/>
            <a:r>
              <a:rPr lang="en-US">
                <a:latin typeface="Perpetua" charset="0"/>
                <a:ea typeface="MS PGothic" charset="0"/>
              </a:rPr>
              <a:t>Intraoperative monitoring</a:t>
            </a:r>
          </a:p>
          <a:p>
            <a:pPr lvl="2" eaLnBrk="1" hangingPunct="1"/>
            <a:r>
              <a:rPr lang="en-US">
                <a:latin typeface="Perpetua" charset="0"/>
                <a:ea typeface="MS PGothic" charset="0"/>
              </a:rPr>
              <a:t>Identify nerve at the nerve root exit zone and at the transverse crest</a:t>
            </a:r>
          </a:p>
          <a:p>
            <a:pPr lvl="2" eaLnBrk="1" hangingPunct="1"/>
            <a:r>
              <a:rPr lang="en-US">
                <a:latin typeface="Perpetua" charset="0"/>
                <a:ea typeface="MS PGothic" charset="0"/>
              </a:rPr>
              <a:t>Sharp dissection</a:t>
            </a:r>
          </a:p>
          <a:p>
            <a:pPr lvl="2" eaLnBrk="1" hangingPunct="1"/>
            <a:r>
              <a:rPr lang="en-US">
                <a:latin typeface="Perpetua" charset="0"/>
                <a:ea typeface="MS PGothic" charset="0"/>
              </a:rPr>
              <a:t>Minimal manipulation of the nerve</a:t>
            </a:r>
            <a:endParaRPr lang="en-US" sz="1800">
              <a:latin typeface="Perpetua" charset="0"/>
              <a:ea typeface="MS PGothic" charset="0"/>
            </a:endParaRPr>
          </a:p>
          <a:p>
            <a:pPr lvl="2" eaLnBrk="1" hangingPunct="1"/>
            <a:endParaRPr lang="en-US" sz="1900">
              <a:latin typeface="Perpetua" charset="0"/>
              <a:ea typeface="MS PGothic" charset="0"/>
            </a:endParaRPr>
          </a:p>
          <a:p>
            <a:pPr eaLnBrk="1" hangingPunct="1">
              <a:buFont typeface="Wingdings" charset="0"/>
              <a:buNone/>
            </a:pPr>
            <a:endParaRPr lang="en-US" sz="2200">
              <a:latin typeface="Perpetua" charset="0"/>
              <a:ea typeface="MS PGothic" charset="0"/>
            </a:endParaRPr>
          </a:p>
        </p:txBody>
      </p:sp>
      <p:sp>
        <p:nvSpPr>
          <p:cNvPr id="4" name="Rectangle 3"/>
          <p:cNvSpPr txBox="1">
            <a:spLocks noChangeArrowheads="1"/>
          </p:cNvSpPr>
          <p:nvPr/>
        </p:nvSpPr>
        <p:spPr bwMode="auto">
          <a:xfrm>
            <a:off x="4876800" y="1219200"/>
            <a:ext cx="4038600" cy="4572000"/>
          </a:xfrm>
          <a:prstGeom prst="rect">
            <a:avLst/>
          </a:prstGeom>
          <a:noFill/>
          <a:ln w="9525">
            <a:noFill/>
            <a:miter lim="800000"/>
            <a:headEnd/>
            <a:tailEnd/>
          </a:ln>
        </p:spPr>
        <p:txBody>
          <a:bodyPr/>
          <a:lstStyle/>
          <a:p>
            <a:pPr marL="273050" indent="-273050" eaLnBrk="1" hangingPunct="1">
              <a:spcBef>
                <a:spcPts val="575"/>
              </a:spcBef>
              <a:buClr>
                <a:schemeClr val="accent1"/>
              </a:buClr>
              <a:buSzPct val="85000"/>
              <a:buFont typeface="Wingdings 2" pitchFamily="18" charset="2"/>
              <a:buChar char=""/>
              <a:defRPr/>
            </a:pPr>
            <a:r>
              <a:rPr lang="en-US" sz="2600" dirty="0">
                <a:latin typeface="+mn-lt"/>
                <a:ea typeface="+mn-ea"/>
                <a:cs typeface="+mn-cs"/>
              </a:rPr>
              <a:t>V nerve dysfunction-</a:t>
            </a:r>
          </a:p>
          <a:p>
            <a:pPr marL="822325" lvl="2" indent="-228600" eaLnBrk="1" hangingPunct="1">
              <a:spcBef>
                <a:spcPts val="375"/>
              </a:spcBef>
              <a:buClr>
                <a:srgbClr val="E6B1AB"/>
              </a:buClr>
              <a:buSzPct val="85000"/>
              <a:buFont typeface="Wingdings 2" pitchFamily="18" charset="2"/>
              <a:buChar char=""/>
              <a:defRPr/>
            </a:pPr>
            <a:r>
              <a:rPr lang="en-US" sz="2000" dirty="0" err="1">
                <a:latin typeface="+mn-lt"/>
                <a:ea typeface="+mn-ea"/>
                <a:cs typeface="+mn-cs"/>
              </a:rPr>
              <a:t>Debulk</a:t>
            </a:r>
            <a:r>
              <a:rPr lang="en-US" sz="2000" dirty="0">
                <a:latin typeface="+mn-lt"/>
                <a:ea typeface="+mn-ea"/>
                <a:cs typeface="+mn-cs"/>
              </a:rPr>
              <a:t> large mass-remove tumor from the nerve, not nerve from the tumor</a:t>
            </a:r>
          </a:p>
          <a:p>
            <a:pPr marL="273050" indent="-273050" eaLnBrk="1" hangingPunct="1">
              <a:spcBef>
                <a:spcPts val="575"/>
              </a:spcBef>
              <a:buClr>
                <a:schemeClr val="accent1"/>
              </a:buClr>
              <a:buSzPct val="85000"/>
              <a:buFont typeface="Wingdings 2" pitchFamily="18" charset="2"/>
              <a:buChar char=""/>
              <a:defRPr/>
            </a:pPr>
            <a:r>
              <a:rPr lang="en-US" sz="2600" dirty="0">
                <a:latin typeface="+mn-lt"/>
                <a:ea typeface="+mn-ea"/>
                <a:cs typeface="+mn-cs"/>
              </a:rPr>
              <a:t>LCN dysfunction-</a:t>
            </a:r>
          </a:p>
          <a:p>
            <a:pPr marL="822325" lvl="2" indent="-228600" eaLnBrk="1" hangingPunct="1">
              <a:spcBef>
                <a:spcPts val="375"/>
              </a:spcBef>
              <a:buClr>
                <a:srgbClr val="E6B1AB"/>
              </a:buClr>
              <a:buSzPct val="85000"/>
              <a:buFont typeface="Wingdings 2" pitchFamily="18" charset="2"/>
              <a:buChar char=""/>
              <a:defRPr/>
            </a:pPr>
            <a:r>
              <a:rPr lang="en-US" sz="2000" dirty="0">
                <a:latin typeface="+mn-lt"/>
                <a:ea typeface="+mn-ea"/>
                <a:cs typeface="+mn-cs"/>
              </a:rPr>
              <a:t>Minimal manipulation of the nerve</a:t>
            </a:r>
          </a:p>
          <a:p>
            <a:pPr marL="822325" lvl="2" indent="-228600" eaLnBrk="1" hangingPunct="1">
              <a:spcBef>
                <a:spcPts val="375"/>
              </a:spcBef>
              <a:buClr>
                <a:srgbClr val="E6B1AB"/>
              </a:buClr>
              <a:buSzPct val="85000"/>
              <a:buFont typeface="Wingdings 2" pitchFamily="18" charset="2"/>
              <a:buChar char=""/>
              <a:defRPr/>
            </a:pPr>
            <a:r>
              <a:rPr lang="en-US" sz="2000" dirty="0">
                <a:latin typeface="+mn-lt"/>
                <a:ea typeface="+mn-ea"/>
                <a:cs typeface="+mn-cs"/>
              </a:rPr>
              <a:t>Leave </a:t>
            </a:r>
            <a:r>
              <a:rPr lang="en-US" sz="2000" dirty="0" err="1">
                <a:latin typeface="+mn-lt"/>
                <a:ea typeface="+mn-ea"/>
                <a:cs typeface="+mn-cs"/>
              </a:rPr>
              <a:t>arachnoid</a:t>
            </a:r>
            <a:r>
              <a:rPr lang="en-US" sz="2000" dirty="0">
                <a:latin typeface="+mn-lt"/>
                <a:ea typeface="+mn-ea"/>
                <a:cs typeface="+mn-cs"/>
              </a:rPr>
              <a:t> over the nerves Intact</a:t>
            </a:r>
          </a:p>
          <a:p>
            <a:pPr marL="822325" lvl="2" indent="-228600" eaLnBrk="1" hangingPunct="1">
              <a:spcBef>
                <a:spcPts val="375"/>
              </a:spcBef>
              <a:buClr>
                <a:srgbClr val="E6B1AB"/>
              </a:buClr>
              <a:buSzPct val="85000"/>
              <a:buFont typeface="Wingdings 2" pitchFamily="18" charset="2"/>
              <a:buChar char=""/>
              <a:defRPr/>
            </a:pPr>
            <a:r>
              <a:rPr lang="en-US" sz="2000" dirty="0">
                <a:latin typeface="+mn-lt"/>
                <a:ea typeface="+mn-ea"/>
                <a:cs typeface="+mn-cs"/>
              </a:rPr>
              <a:t>Protect with </a:t>
            </a:r>
            <a:r>
              <a:rPr lang="en-US" sz="2000" dirty="0" err="1">
                <a:latin typeface="+mn-lt"/>
                <a:ea typeface="+mn-ea"/>
                <a:cs typeface="+mn-cs"/>
              </a:rPr>
              <a:t>gelfoam</a:t>
            </a:r>
            <a:endParaRPr lang="en-US" sz="2000" dirty="0">
              <a:latin typeface="+mn-lt"/>
              <a:ea typeface="+mn-ea"/>
              <a:cs typeface="+mn-cs"/>
            </a:endParaRPr>
          </a:p>
          <a:p>
            <a:pPr marL="822325" lvl="2" indent="-228600" eaLnBrk="1" hangingPunct="1">
              <a:spcBef>
                <a:spcPts val="375"/>
              </a:spcBef>
              <a:buClr>
                <a:srgbClr val="E6B1AB"/>
              </a:buClr>
              <a:buSzPct val="85000"/>
              <a:buFont typeface="Wingdings 2" pitchFamily="18" charset="2"/>
              <a:buChar char=""/>
              <a:defRPr/>
            </a:pPr>
            <a:r>
              <a:rPr lang="en-US" sz="2000" dirty="0">
                <a:latin typeface="+mn-lt"/>
                <a:ea typeface="+mn-ea"/>
                <a:cs typeface="+mn-cs"/>
              </a:rPr>
              <a:t>Sharp dissection</a:t>
            </a:r>
          </a:p>
          <a:p>
            <a:pPr marL="1371600" lvl="4" indent="-228600" eaLnBrk="1" hangingPunct="1">
              <a:spcBef>
                <a:spcPts val="375"/>
              </a:spcBef>
              <a:buClr>
                <a:srgbClr val="A28E6A"/>
              </a:buClr>
              <a:buFontTx/>
              <a:buChar char="o"/>
              <a:defRPr/>
            </a:pPr>
            <a:endParaRPr lang="en-US" sz="2000" dirty="0">
              <a:latin typeface="+mn-lt"/>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a:xfrm>
            <a:off x="762000" y="76200"/>
            <a:ext cx="7772400" cy="639763"/>
          </a:xfrm>
        </p:spPr>
        <p:txBody>
          <a:bodyPr/>
          <a:lstStyle/>
          <a:p>
            <a:pPr algn="ctr" eaLnBrk="1" hangingPunct="1"/>
            <a:r>
              <a:rPr lang="en-US">
                <a:latin typeface="Franklin Gothic Book" charset="0"/>
                <a:ea typeface="MS PGothic" charset="0"/>
              </a:rPr>
              <a:t>Complication avoidance</a:t>
            </a:r>
          </a:p>
        </p:txBody>
      </p:sp>
      <p:sp>
        <p:nvSpPr>
          <p:cNvPr id="55298" name="Rectangle 3"/>
          <p:cNvSpPr>
            <a:spLocks noGrp="1" noChangeArrowheads="1"/>
          </p:cNvSpPr>
          <p:nvPr>
            <p:ph sz="quarter" idx="1"/>
          </p:nvPr>
        </p:nvSpPr>
        <p:spPr>
          <a:xfrm>
            <a:off x="685800" y="609600"/>
            <a:ext cx="7924800" cy="2057400"/>
          </a:xfrm>
        </p:spPr>
        <p:txBody>
          <a:bodyPr/>
          <a:lstStyle/>
          <a:p>
            <a:pPr eaLnBrk="1" hangingPunct="1"/>
            <a:r>
              <a:rPr lang="en-US" sz="2400">
                <a:latin typeface="Perpetua" charset="0"/>
                <a:ea typeface="MS PGothic" charset="0"/>
              </a:rPr>
              <a:t>Injury to AICA-</a:t>
            </a:r>
          </a:p>
          <a:p>
            <a:pPr lvl="2" eaLnBrk="1" hangingPunct="1"/>
            <a:r>
              <a:rPr lang="en-US" sz="1800">
                <a:latin typeface="Perpetua" charset="0"/>
                <a:ea typeface="MS PGothic" charset="0"/>
              </a:rPr>
              <a:t>Never coagulate any vessel until proximal/distal directions and supply is determined</a:t>
            </a:r>
          </a:p>
          <a:p>
            <a:pPr eaLnBrk="1" hangingPunct="1"/>
            <a:r>
              <a:rPr lang="en-US" sz="2400">
                <a:latin typeface="Perpetua" charset="0"/>
                <a:ea typeface="MS PGothic" charset="0"/>
              </a:rPr>
              <a:t>CSF otorhinorrhoea (Paradoxical CSF rhinorrhoea)-</a:t>
            </a:r>
          </a:p>
          <a:p>
            <a:pPr lvl="2" eaLnBrk="1" hangingPunct="1"/>
            <a:r>
              <a:rPr lang="en-US" sz="1800">
                <a:latin typeface="Perpetua" charset="0"/>
                <a:ea typeface="MS PGothic" charset="0"/>
              </a:rPr>
              <a:t>Knowledge of pneumatized temporal bone and porus</a:t>
            </a:r>
          </a:p>
          <a:p>
            <a:pPr lvl="2" eaLnBrk="1" hangingPunct="1"/>
            <a:r>
              <a:rPr lang="en-US" sz="1800">
                <a:latin typeface="Perpetua" charset="0"/>
                <a:ea typeface="MS PGothic" charset="0"/>
              </a:rPr>
              <a:t>Waxing of mastoid air cells</a:t>
            </a:r>
          </a:p>
          <a:p>
            <a:pPr lvl="2" eaLnBrk="1" hangingPunct="1"/>
            <a:endParaRPr lang="en-US" sz="1400">
              <a:latin typeface="Perpetua" charset="0"/>
              <a:ea typeface="MS PGothic" charset="0"/>
            </a:endParaRPr>
          </a:p>
        </p:txBody>
      </p:sp>
      <p:sp>
        <p:nvSpPr>
          <p:cNvPr id="4" name="Rectangle 3"/>
          <p:cNvSpPr txBox="1">
            <a:spLocks noChangeArrowheads="1"/>
          </p:cNvSpPr>
          <p:nvPr/>
        </p:nvSpPr>
        <p:spPr bwMode="auto">
          <a:xfrm>
            <a:off x="685800" y="2667000"/>
            <a:ext cx="7772400" cy="1676400"/>
          </a:xfrm>
          <a:prstGeom prst="rect">
            <a:avLst/>
          </a:prstGeom>
          <a:noFill/>
          <a:ln w="9525">
            <a:noFill/>
            <a:miter lim="800000"/>
            <a:headEnd/>
            <a:tailEnd/>
          </a:ln>
        </p:spPr>
        <p:txBody>
          <a:bodyPr/>
          <a:lstStyle/>
          <a:p>
            <a:pPr marL="273050" indent="-273050" eaLnBrk="1" hangingPunct="1">
              <a:spcBef>
                <a:spcPts val="575"/>
              </a:spcBef>
              <a:buClr>
                <a:schemeClr val="accent1"/>
              </a:buClr>
              <a:buSzPct val="85000"/>
              <a:buFont typeface="Wingdings 2" pitchFamily="18" charset="2"/>
              <a:buChar char=""/>
              <a:defRPr/>
            </a:pPr>
            <a:r>
              <a:rPr lang="en-US" dirty="0" err="1">
                <a:latin typeface="+mn-lt"/>
                <a:ea typeface="+mn-ea"/>
                <a:cs typeface="+mn-cs"/>
              </a:rPr>
              <a:t>Cerebellar</a:t>
            </a:r>
            <a:r>
              <a:rPr lang="en-US" dirty="0">
                <a:latin typeface="+mn-lt"/>
                <a:ea typeface="+mn-ea"/>
                <a:cs typeface="+mn-cs"/>
              </a:rPr>
              <a:t> swelling/infarction-</a:t>
            </a:r>
          </a:p>
          <a:p>
            <a:pPr marL="822325" lvl="2" indent="-228600" eaLnBrk="1" hangingPunct="1">
              <a:spcBef>
                <a:spcPts val="375"/>
              </a:spcBef>
              <a:buClr>
                <a:srgbClr val="E6B1AB"/>
              </a:buClr>
              <a:buSzPct val="85000"/>
              <a:buFont typeface="Wingdings 2" pitchFamily="18" charset="2"/>
              <a:buChar char=""/>
              <a:defRPr/>
            </a:pPr>
            <a:r>
              <a:rPr lang="en-US" sz="1800" dirty="0">
                <a:latin typeface="+mn-lt"/>
                <a:ea typeface="+mn-ea"/>
                <a:cs typeface="+mn-cs"/>
              </a:rPr>
              <a:t>Adequate size of craniotomy</a:t>
            </a:r>
          </a:p>
          <a:p>
            <a:pPr marL="822325" lvl="2" indent="-228600" eaLnBrk="1" hangingPunct="1">
              <a:spcBef>
                <a:spcPts val="375"/>
              </a:spcBef>
              <a:buClr>
                <a:srgbClr val="E6B1AB"/>
              </a:buClr>
              <a:buSzPct val="85000"/>
              <a:buFont typeface="Wingdings 2" pitchFamily="18" charset="2"/>
              <a:buChar char=""/>
              <a:defRPr/>
            </a:pPr>
            <a:r>
              <a:rPr lang="en-US" sz="1800" dirty="0">
                <a:latin typeface="+mn-lt"/>
                <a:ea typeface="+mn-ea"/>
                <a:cs typeface="+mn-cs"/>
              </a:rPr>
              <a:t>CSF to be released from </a:t>
            </a:r>
            <a:r>
              <a:rPr lang="en-US" sz="1800" dirty="0" err="1">
                <a:latin typeface="+mn-lt"/>
                <a:ea typeface="+mn-ea"/>
                <a:cs typeface="+mn-cs"/>
              </a:rPr>
              <a:t>cisterna</a:t>
            </a:r>
            <a:r>
              <a:rPr lang="en-US" sz="1800" dirty="0">
                <a:latin typeface="+mn-lt"/>
                <a:ea typeface="+mn-ea"/>
                <a:cs typeface="+mn-cs"/>
              </a:rPr>
              <a:t> magna</a:t>
            </a:r>
          </a:p>
          <a:p>
            <a:pPr marL="822325" lvl="2" indent="-228600" eaLnBrk="1" hangingPunct="1">
              <a:spcBef>
                <a:spcPts val="375"/>
              </a:spcBef>
              <a:buClr>
                <a:srgbClr val="E6B1AB"/>
              </a:buClr>
              <a:buSzPct val="85000"/>
              <a:buFont typeface="Wingdings 2" pitchFamily="18" charset="2"/>
              <a:buChar char=""/>
              <a:defRPr/>
            </a:pPr>
            <a:r>
              <a:rPr lang="en-US" sz="1800" dirty="0">
                <a:latin typeface="+mn-lt"/>
                <a:ea typeface="+mn-ea"/>
                <a:cs typeface="+mn-cs"/>
              </a:rPr>
              <a:t>Periodic release of pressure from retractor</a:t>
            </a:r>
          </a:p>
          <a:p>
            <a:pPr marL="822325" lvl="2" indent="-228600" eaLnBrk="1" hangingPunct="1">
              <a:spcBef>
                <a:spcPts val="375"/>
              </a:spcBef>
              <a:buClr>
                <a:srgbClr val="E6B1AB"/>
              </a:buClr>
              <a:buSzPct val="85000"/>
              <a:buFont typeface="Wingdings 2" pitchFamily="18" charset="2"/>
              <a:buChar char=""/>
              <a:defRPr/>
            </a:pPr>
            <a:r>
              <a:rPr lang="en-US" sz="1800" dirty="0" err="1">
                <a:latin typeface="+mn-lt"/>
                <a:ea typeface="+mn-ea"/>
                <a:cs typeface="+mn-cs"/>
              </a:rPr>
              <a:t>Craniectomy</a:t>
            </a:r>
            <a:endParaRPr lang="en-US" sz="1800" dirty="0">
              <a:latin typeface="+mn-lt"/>
              <a:ea typeface="+mn-ea"/>
              <a:cs typeface="+mn-cs"/>
            </a:endParaRPr>
          </a:p>
          <a:p>
            <a:pPr marL="822325" lvl="2" indent="-228600" eaLnBrk="1" hangingPunct="1">
              <a:spcBef>
                <a:spcPts val="375"/>
              </a:spcBef>
              <a:buClr>
                <a:srgbClr val="E6B1AB"/>
              </a:buClr>
              <a:buSzPct val="85000"/>
              <a:buFont typeface="Wingdings 2" pitchFamily="18" charset="2"/>
              <a:buChar char=""/>
              <a:defRPr/>
            </a:pPr>
            <a:r>
              <a:rPr lang="en-US" sz="1800" dirty="0" err="1">
                <a:latin typeface="+mn-lt"/>
                <a:ea typeface="+mn-ea"/>
                <a:cs typeface="+mn-cs"/>
              </a:rPr>
              <a:t>Lasix</a:t>
            </a:r>
            <a:r>
              <a:rPr lang="en-US" sz="1800" dirty="0">
                <a:latin typeface="+mn-lt"/>
                <a:ea typeface="+mn-ea"/>
                <a:cs typeface="+mn-cs"/>
              </a:rPr>
              <a:t>/</a:t>
            </a:r>
            <a:r>
              <a:rPr lang="en-US" sz="1800" dirty="0" err="1">
                <a:latin typeface="+mn-lt"/>
                <a:ea typeface="+mn-ea"/>
                <a:cs typeface="+mn-cs"/>
              </a:rPr>
              <a:t>mannitol</a:t>
            </a:r>
            <a:endParaRPr lang="en-US" sz="1800" dirty="0">
              <a:latin typeface="+mn-lt"/>
              <a:ea typeface="+mn-ea"/>
              <a:cs typeface="+mn-cs"/>
            </a:endParaRPr>
          </a:p>
        </p:txBody>
      </p:sp>
      <p:sp>
        <p:nvSpPr>
          <p:cNvPr id="5" name="Rectangle 3"/>
          <p:cNvSpPr txBox="1">
            <a:spLocks noChangeArrowheads="1"/>
          </p:cNvSpPr>
          <p:nvPr/>
        </p:nvSpPr>
        <p:spPr bwMode="auto">
          <a:xfrm>
            <a:off x="685800" y="4648200"/>
            <a:ext cx="7772400" cy="1981200"/>
          </a:xfrm>
          <a:prstGeom prst="rect">
            <a:avLst/>
          </a:prstGeom>
          <a:noFill/>
          <a:ln w="9525">
            <a:noFill/>
            <a:miter lim="800000"/>
            <a:headEnd/>
            <a:tailEnd/>
          </a:ln>
        </p:spPr>
        <p:txBody>
          <a:bodyPr/>
          <a:lstStyle/>
          <a:p>
            <a:pPr marL="273050" indent="-273050" eaLnBrk="1" hangingPunct="1">
              <a:spcBef>
                <a:spcPts val="575"/>
              </a:spcBef>
              <a:buClr>
                <a:schemeClr val="accent1"/>
              </a:buClr>
              <a:buSzPct val="85000"/>
              <a:buFont typeface="Wingdings 2" pitchFamily="18" charset="2"/>
              <a:buChar char=""/>
              <a:defRPr/>
            </a:pPr>
            <a:r>
              <a:rPr lang="en-US" dirty="0">
                <a:latin typeface="+mn-lt"/>
                <a:ea typeface="+mn-ea"/>
                <a:cs typeface="+mn-cs"/>
              </a:rPr>
              <a:t>CSF leak from the wound-</a:t>
            </a:r>
          </a:p>
          <a:p>
            <a:pPr marL="822325" lvl="2" indent="-228600" eaLnBrk="1" hangingPunct="1">
              <a:spcBef>
                <a:spcPts val="375"/>
              </a:spcBef>
              <a:buClr>
                <a:srgbClr val="E6B1AB"/>
              </a:buClr>
              <a:buSzPct val="85000"/>
              <a:buFont typeface="Wingdings 2" pitchFamily="18" charset="2"/>
              <a:buChar char=""/>
              <a:defRPr/>
            </a:pPr>
            <a:r>
              <a:rPr lang="en-US" sz="1800" dirty="0">
                <a:latin typeface="+mn-lt"/>
                <a:ea typeface="+mn-ea"/>
                <a:cs typeface="+mn-cs"/>
              </a:rPr>
              <a:t>Clean sharp incision</a:t>
            </a:r>
          </a:p>
          <a:p>
            <a:pPr marL="822325" lvl="2" indent="-228600" eaLnBrk="1" hangingPunct="1">
              <a:spcBef>
                <a:spcPts val="375"/>
              </a:spcBef>
              <a:buClr>
                <a:srgbClr val="E6B1AB"/>
              </a:buClr>
              <a:buSzPct val="85000"/>
              <a:buFont typeface="Wingdings 2" pitchFamily="18" charset="2"/>
              <a:buChar char=""/>
              <a:defRPr/>
            </a:pPr>
            <a:r>
              <a:rPr lang="en-US" sz="1800" dirty="0">
                <a:latin typeface="+mn-lt"/>
                <a:ea typeface="+mn-ea"/>
                <a:cs typeface="+mn-cs"/>
              </a:rPr>
              <a:t>Careful handling of wound edges</a:t>
            </a:r>
          </a:p>
          <a:p>
            <a:pPr marL="822325" lvl="2" indent="-228600" eaLnBrk="1" hangingPunct="1">
              <a:spcBef>
                <a:spcPts val="375"/>
              </a:spcBef>
              <a:buClr>
                <a:srgbClr val="E6B1AB"/>
              </a:buClr>
              <a:buSzPct val="85000"/>
              <a:buFont typeface="Wingdings 2" pitchFamily="18" charset="2"/>
              <a:buChar char=""/>
              <a:defRPr/>
            </a:pPr>
            <a:r>
              <a:rPr lang="en-US" sz="1800" dirty="0">
                <a:solidFill>
                  <a:schemeClr val="accent2"/>
                </a:solidFill>
                <a:latin typeface="+mn-lt"/>
                <a:ea typeface="+mn-ea"/>
                <a:cs typeface="+mn-cs"/>
              </a:rPr>
              <a:t>Meticulous closure of the </a:t>
            </a:r>
            <a:r>
              <a:rPr lang="en-US" sz="1800" dirty="0" err="1">
                <a:solidFill>
                  <a:schemeClr val="accent2"/>
                </a:solidFill>
                <a:latin typeface="+mn-lt"/>
                <a:ea typeface="+mn-ea"/>
                <a:cs typeface="+mn-cs"/>
              </a:rPr>
              <a:t>fascial</a:t>
            </a:r>
            <a:r>
              <a:rPr lang="en-US" sz="1800" dirty="0">
                <a:solidFill>
                  <a:schemeClr val="accent2"/>
                </a:solidFill>
                <a:latin typeface="+mn-lt"/>
                <a:ea typeface="+mn-ea"/>
                <a:cs typeface="+mn-cs"/>
              </a:rPr>
              <a:t> layers</a:t>
            </a:r>
            <a:r>
              <a:rPr lang="en-US" sz="1800" dirty="0">
                <a:latin typeface="+mn-lt"/>
                <a:ea typeface="+mn-ea"/>
                <a:cs typeface="+mn-cs"/>
              </a:rPr>
              <a:t>, esp. along the inferior aspect of the wound overlying the mastoid tip, where clear </a:t>
            </a:r>
            <a:r>
              <a:rPr lang="en-US" sz="1800" dirty="0" err="1">
                <a:latin typeface="+mn-lt"/>
                <a:ea typeface="+mn-ea"/>
                <a:cs typeface="+mn-cs"/>
              </a:rPr>
              <a:t>fascial</a:t>
            </a:r>
            <a:r>
              <a:rPr lang="en-US" sz="1800" dirty="0">
                <a:latin typeface="+mn-lt"/>
                <a:ea typeface="+mn-ea"/>
                <a:cs typeface="+mn-cs"/>
              </a:rPr>
              <a:t> layers are not always present</a:t>
            </a:r>
          </a:p>
          <a:p>
            <a:pPr marL="822325" lvl="2" indent="-228600" eaLnBrk="1" hangingPunct="1">
              <a:spcBef>
                <a:spcPts val="375"/>
              </a:spcBef>
              <a:buClr>
                <a:srgbClr val="E6B1AB"/>
              </a:buClr>
              <a:buSzPct val="85000"/>
              <a:buFont typeface="Wingdings 2" pitchFamily="18" charset="2"/>
              <a:buChar char=""/>
              <a:defRPr/>
            </a:pPr>
            <a:r>
              <a:rPr lang="en-US" sz="1800" dirty="0">
                <a:latin typeface="+mn-lt"/>
                <a:ea typeface="+mn-ea"/>
                <a:cs typeface="+mn-cs"/>
              </a:rPr>
              <a:t>Strict antisepsis, minimizing chances of wound infection</a:t>
            </a:r>
          </a:p>
          <a:p>
            <a:pPr marL="273050" indent="-273050" eaLnBrk="1" hangingPunct="1">
              <a:spcBef>
                <a:spcPts val="575"/>
              </a:spcBef>
              <a:buClr>
                <a:schemeClr val="accent1"/>
              </a:buClr>
              <a:buSzPct val="85000"/>
              <a:buFont typeface="Wingdings 2" pitchFamily="18" charset="2"/>
              <a:buChar char=""/>
              <a:defRPr/>
            </a:pPr>
            <a:endParaRPr lang="en-US" sz="2600" dirty="0">
              <a:latin typeface="+mn-lt"/>
              <a:ea typeface="+mn-ea"/>
              <a:cs typeface="+mn-cs"/>
            </a:endParaRPr>
          </a:p>
          <a:p>
            <a:pPr marL="273050" indent="-273050" eaLnBrk="1" hangingPunct="1">
              <a:spcBef>
                <a:spcPts val="575"/>
              </a:spcBef>
              <a:buClr>
                <a:schemeClr val="accent1"/>
              </a:buClr>
              <a:buSzPct val="85000"/>
              <a:buFont typeface="Wingdings 2" pitchFamily="18" charset="2"/>
              <a:buChar char=""/>
              <a:defRPr/>
            </a:pPr>
            <a:endParaRPr lang="en-US" sz="2600" dirty="0">
              <a:latin typeface="+mn-lt"/>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228600" y="152400"/>
            <a:ext cx="4876800" cy="1143000"/>
          </a:xfrm>
        </p:spPr>
        <p:txBody>
          <a:bodyPr anchor="ctr">
            <a:normAutofit/>
          </a:bodyPr>
          <a:lstStyle/>
          <a:p>
            <a:pPr eaLnBrk="1" hangingPunct="1">
              <a:defRPr/>
            </a:pPr>
            <a:r>
              <a:rPr lang="en-US" sz="3600">
                <a:effectLst>
                  <a:outerShdw blurRad="38100" dist="38100" dir="2700000" algn="tl">
                    <a:srgbClr val="000000"/>
                  </a:outerShdw>
                </a:effectLst>
                <a:latin typeface="Franklin Gothic Book" charset="0"/>
                <a:ea typeface="MS PGothic" charset="0"/>
              </a:rPr>
              <a:t>Middle fossa approach</a:t>
            </a:r>
          </a:p>
        </p:txBody>
      </p:sp>
      <p:sp>
        <p:nvSpPr>
          <p:cNvPr id="108547" name="Rectangle 3"/>
          <p:cNvSpPr>
            <a:spLocks noGrp="1" noChangeArrowheads="1"/>
          </p:cNvSpPr>
          <p:nvPr>
            <p:ph sz="quarter" idx="2"/>
          </p:nvPr>
        </p:nvSpPr>
        <p:spPr>
          <a:xfrm>
            <a:off x="228600" y="990600"/>
            <a:ext cx="4233863" cy="2895600"/>
          </a:xfrm>
        </p:spPr>
        <p:txBody>
          <a:bodyPr>
            <a:normAutofit/>
          </a:bodyPr>
          <a:lstStyle/>
          <a:p>
            <a:pPr marL="274320" indent="-274320" eaLnBrk="1" fontAlgn="auto" hangingPunct="1">
              <a:lnSpc>
                <a:spcPct val="90000"/>
              </a:lnSpc>
              <a:spcBef>
                <a:spcPts val="580"/>
              </a:spcBef>
              <a:spcAft>
                <a:spcPts val="0"/>
              </a:spcAft>
              <a:buFont typeface="Wingdings 2"/>
              <a:buChar char=""/>
              <a:defRPr/>
            </a:pPr>
            <a:r>
              <a:rPr lang="en-US" sz="2400" dirty="0" smtClean="0">
                <a:effectLst>
                  <a:outerShdw blurRad="38100" dist="38100" dir="2700000" algn="tl">
                    <a:srgbClr val="C0C0C0"/>
                  </a:outerShdw>
                </a:effectLst>
                <a:ea typeface="+mn-ea"/>
                <a:cs typeface="+mn-cs"/>
              </a:rPr>
              <a:t>House, 1961</a:t>
            </a:r>
          </a:p>
          <a:p>
            <a:pPr marL="274320" indent="-274320" eaLnBrk="1" fontAlgn="auto" hangingPunct="1">
              <a:lnSpc>
                <a:spcPct val="90000"/>
              </a:lnSpc>
              <a:spcBef>
                <a:spcPts val="580"/>
              </a:spcBef>
              <a:spcAft>
                <a:spcPts val="0"/>
              </a:spcAft>
              <a:buFont typeface="Wingdings 2"/>
              <a:buChar char=""/>
              <a:defRPr/>
            </a:pPr>
            <a:r>
              <a:rPr lang="en-US" sz="2400" u="sng" dirty="0" smtClean="0">
                <a:effectLst>
                  <a:outerShdw blurRad="38100" dist="38100" dir="2700000" algn="tl">
                    <a:srgbClr val="C0C0C0"/>
                  </a:outerShdw>
                </a:effectLst>
                <a:ea typeface="+mn-ea"/>
                <a:cs typeface="+mn-cs"/>
              </a:rPr>
              <a:t>Indication</a:t>
            </a:r>
            <a:r>
              <a:rPr lang="en-US" sz="2400" dirty="0" smtClean="0">
                <a:effectLst>
                  <a:outerShdw blurRad="38100" dist="38100" dir="2700000" algn="tl">
                    <a:srgbClr val="C0C0C0"/>
                  </a:outerShdw>
                </a:effectLst>
                <a:ea typeface="+mn-ea"/>
                <a:cs typeface="+mn-cs"/>
              </a:rPr>
              <a:t>: Small </a:t>
            </a:r>
            <a:r>
              <a:rPr lang="en-US" sz="2400" dirty="0" err="1" smtClean="0">
                <a:effectLst>
                  <a:outerShdw blurRad="38100" dist="38100" dir="2700000" algn="tl">
                    <a:srgbClr val="C0C0C0"/>
                  </a:outerShdw>
                </a:effectLst>
                <a:ea typeface="+mn-ea"/>
                <a:cs typeface="+mn-cs"/>
              </a:rPr>
              <a:t>intracanalicular</a:t>
            </a:r>
            <a:r>
              <a:rPr lang="en-US" sz="2400" dirty="0" smtClean="0">
                <a:effectLst>
                  <a:outerShdw blurRad="38100" dist="38100" dir="2700000" algn="tl">
                    <a:srgbClr val="C0C0C0"/>
                  </a:outerShdw>
                </a:effectLst>
                <a:ea typeface="+mn-ea"/>
                <a:cs typeface="+mn-cs"/>
              </a:rPr>
              <a:t> tumor, especially in lat part with the aim of  facial nerve &amp; hearing preservation.</a:t>
            </a:r>
          </a:p>
          <a:p>
            <a:pPr marL="274320" indent="-274320" eaLnBrk="1" fontAlgn="auto" hangingPunct="1">
              <a:lnSpc>
                <a:spcPct val="90000"/>
              </a:lnSpc>
              <a:spcBef>
                <a:spcPts val="580"/>
              </a:spcBef>
              <a:spcAft>
                <a:spcPts val="0"/>
              </a:spcAft>
              <a:buFont typeface="Wingdings 2"/>
              <a:buChar char=""/>
              <a:defRPr/>
            </a:pPr>
            <a:r>
              <a:rPr lang="en-US" sz="2400" dirty="0" err="1" smtClean="0">
                <a:effectLst>
                  <a:outerShdw blurRad="38100" dist="38100" dir="2700000" algn="tl">
                    <a:srgbClr val="C0C0C0"/>
                  </a:outerShdw>
                </a:effectLst>
                <a:ea typeface="+mn-ea"/>
                <a:cs typeface="+mn-cs"/>
              </a:rPr>
              <a:t>Extradural</a:t>
            </a:r>
            <a:r>
              <a:rPr lang="en-US" sz="2400" dirty="0" smtClean="0">
                <a:effectLst>
                  <a:outerShdw blurRad="38100" dist="38100" dir="2700000" algn="tl">
                    <a:srgbClr val="C0C0C0"/>
                  </a:outerShdw>
                </a:effectLst>
                <a:ea typeface="+mn-ea"/>
                <a:cs typeface="+mn-cs"/>
              </a:rPr>
              <a:t> </a:t>
            </a:r>
            <a:r>
              <a:rPr lang="en-US" sz="2400" dirty="0" err="1" smtClean="0">
                <a:effectLst>
                  <a:outerShdw blurRad="38100" dist="38100" dir="2700000" algn="tl">
                    <a:srgbClr val="C0C0C0"/>
                  </a:outerShdw>
                </a:effectLst>
                <a:ea typeface="+mn-ea"/>
                <a:cs typeface="+mn-cs"/>
              </a:rPr>
              <a:t>subtemporal</a:t>
            </a:r>
            <a:r>
              <a:rPr lang="en-US" sz="2400" dirty="0" smtClean="0">
                <a:effectLst>
                  <a:outerShdw blurRad="38100" dist="38100" dir="2700000" algn="tl">
                    <a:srgbClr val="C0C0C0"/>
                  </a:outerShdw>
                </a:effectLst>
                <a:ea typeface="+mn-ea"/>
                <a:cs typeface="+mn-cs"/>
              </a:rPr>
              <a:t> approach with </a:t>
            </a:r>
            <a:r>
              <a:rPr lang="en-US" sz="2400" dirty="0" err="1" smtClean="0">
                <a:effectLst>
                  <a:outerShdw blurRad="38100" dist="38100" dir="2700000" algn="tl">
                    <a:srgbClr val="C0C0C0"/>
                  </a:outerShdw>
                </a:effectLst>
                <a:ea typeface="+mn-ea"/>
                <a:cs typeface="+mn-cs"/>
              </a:rPr>
              <a:t>microneurosurgical</a:t>
            </a:r>
            <a:r>
              <a:rPr lang="en-US" sz="2400" dirty="0" smtClean="0">
                <a:effectLst>
                  <a:outerShdw blurRad="38100" dist="38100" dir="2700000" algn="tl">
                    <a:srgbClr val="C0C0C0"/>
                  </a:outerShdw>
                </a:effectLst>
                <a:ea typeface="+mn-ea"/>
                <a:cs typeface="+mn-cs"/>
              </a:rPr>
              <a:t> </a:t>
            </a:r>
            <a:r>
              <a:rPr lang="en-US" sz="2400" dirty="0" err="1" smtClean="0">
                <a:effectLst>
                  <a:outerShdw blurRad="38100" dist="38100" dir="2700000" algn="tl">
                    <a:srgbClr val="C0C0C0"/>
                  </a:outerShdw>
                </a:effectLst>
                <a:ea typeface="+mn-ea"/>
                <a:cs typeface="+mn-cs"/>
              </a:rPr>
              <a:t>unroofing</a:t>
            </a:r>
            <a:r>
              <a:rPr lang="en-US" sz="2400" dirty="0" smtClean="0">
                <a:effectLst>
                  <a:outerShdw blurRad="38100" dist="38100" dir="2700000" algn="tl">
                    <a:srgbClr val="C0C0C0"/>
                  </a:outerShdw>
                </a:effectLst>
                <a:ea typeface="+mn-ea"/>
                <a:cs typeface="+mn-cs"/>
              </a:rPr>
              <a:t> of IAC</a:t>
            </a:r>
          </a:p>
          <a:p>
            <a:pPr marL="274320" indent="-274320" eaLnBrk="1" fontAlgn="auto" hangingPunct="1">
              <a:lnSpc>
                <a:spcPct val="90000"/>
              </a:lnSpc>
              <a:spcBef>
                <a:spcPts val="580"/>
              </a:spcBef>
              <a:spcAft>
                <a:spcPts val="0"/>
              </a:spcAft>
              <a:buFont typeface="Wingdings" pitchFamily="2" charset="2"/>
              <a:buNone/>
              <a:defRPr/>
            </a:pPr>
            <a:endParaRPr lang="en-US" sz="2400" dirty="0" smtClean="0">
              <a:effectLst>
                <a:outerShdw blurRad="38100" dist="38100" dir="2700000" algn="tl">
                  <a:srgbClr val="C0C0C0"/>
                </a:outerShdw>
              </a:effectLst>
              <a:ea typeface="+mn-ea"/>
              <a:cs typeface="+mn-cs"/>
            </a:endParaRPr>
          </a:p>
          <a:p>
            <a:pPr marL="274320" indent="-274320" eaLnBrk="1" fontAlgn="auto" hangingPunct="1">
              <a:lnSpc>
                <a:spcPct val="90000"/>
              </a:lnSpc>
              <a:spcBef>
                <a:spcPts val="580"/>
              </a:spcBef>
              <a:spcAft>
                <a:spcPts val="0"/>
              </a:spcAft>
              <a:buFont typeface="Wingdings 2"/>
              <a:buChar char=""/>
              <a:defRPr/>
            </a:pPr>
            <a:endParaRPr lang="en-US" sz="1800" dirty="0" smtClean="0">
              <a:effectLst>
                <a:outerShdw blurRad="38100" dist="38100" dir="2700000" algn="tl">
                  <a:srgbClr val="C0C0C0"/>
                </a:outerShdw>
              </a:effectLst>
              <a:ea typeface="+mn-ea"/>
              <a:cs typeface="+mn-cs"/>
            </a:endParaRPr>
          </a:p>
        </p:txBody>
      </p:sp>
      <p:sp>
        <p:nvSpPr>
          <p:cNvPr id="56323" name="Content Placeholder 8"/>
          <p:cNvSpPr>
            <a:spLocks noGrp="1"/>
          </p:cNvSpPr>
          <p:nvPr>
            <p:ph sz="quarter" idx="1"/>
          </p:nvPr>
        </p:nvSpPr>
        <p:spPr>
          <a:xfrm>
            <a:off x="914400" y="1447800"/>
            <a:ext cx="3749675" cy="4572000"/>
          </a:xfrm>
        </p:spPr>
        <p:txBody>
          <a:bodyPr/>
          <a:lstStyle/>
          <a:p>
            <a:endParaRPr lang="en-US">
              <a:latin typeface="Perpetua"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914400" y="274638"/>
            <a:ext cx="7772400" cy="868362"/>
          </a:xfrm>
        </p:spPr>
        <p:txBody>
          <a:bodyPr>
            <a:normAutofit/>
          </a:bodyPr>
          <a:lstStyle/>
          <a:p>
            <a:pPr algn="ctr" eaLnBrk="1" hangingPunct="1">
              <a:defRPr/>
            </a:pPr>
            <a:r>
              <a:rPr lang="en-US">
                <a:effectLst>
                  <a:outerShdw blurRad="38100" dist="38100" dir="2700000" algn="tl">
                    <a:srgbClr val="000000"/>
                  </a:outerShdw>
                </a:effectLst>
                <a:latin typeface="Franklin Gothic Book" charset="0"/>
                <a:ea typeface="MS PGothic" charset="0"/>
              </a:rPr>
              <a:t>Middle fossa approach</a:t>
            </a:r>
          </a:p>
        </p:txBody>
      </p:sp>
      <p:sp>
        <p:nvSpPr>
          <p:cNvPr id="57346" name="Rectangle 3"/>
          <p:cNvSpPr>
            <a:spLocks noGrp="1" noChangeArrowheads="1"/>
          </p:cNvSpPr>
          <p:nvPr>
            <p:ph sz="quarter" idx="1"/>
          </p:nvPr>
        </p:nvSpPr>
        <p:spPr>
          <a:xfrm>
            <a:off x="838200" y="1143000"/>
            <a:ext cx="7772400" cy="2438400"/>
          </a:xfrm>
        </p:spPr>
        <p:txBody>
          <a:bodyPr/>
          <a:lstStyle/>
          <a:p>
            <a:pPr eaLnBrk="1" hangingPunct="1">
              <a:lnSpc>
                <a:spcPct val="90000"/>
              </a:lnSpc>
            </a:pPr>
            <a:r>
              <a:rPr lang="en-US">
                <a:latin typeface="Perpetua" charset="0"/>
                <a:ea typeface="MS PGothic" charset="0"/>
              </a:rPr>
              <a:t>IAC exposed by following GSPN to the geniculate ganglion</a:t>
            </a:r>
          </a:p>
          <a:p>
            <a:pPr eaLnBrk="1" hangingPunct="1">
              <a:lnSpc>
                <a:spcPct val="90000"/>
              </a:lnSpc>
            </a:pPr>
            <a:r>
              <a:rPr lang="en-US">
                <a:latin typeface="Perpetua" charset="0"/>
                <a:ea typeface="MS PGothic" charset="0"/>
              </a:rPr>
              <a:t>The bone is then drilled off the arcuate eminence until only a thin layer of bone remains over superior semicircular canal</a:t>
            </a:r>
            <a:r>
              <a:rPr lang="en-US">
                <a:latin typeface="Times New Roman" charset="0"/>
                <a:ea typeface="MS PGothic" charset="0"/>
                <a:cs typeface="Times New Roman" charset="0"/>
              </a:rPr>
              <a:t>→</a:t>
            </a:r>
            <a:r>
              <a:rPr lang="en-US">
                <a:latin typeface="Perpetua" charset="0"/>
                <a:ea typeface="MS PGothic" charset="0"/>
                <a:cs typeface="Times New Roman" charset="0"/>
              </a:rPr>
              <a:t>Posterior boundary of the dissection of IAC</a:t>
            </a:r>
          </a:p>
          <a:p>
            <a:pPr eaLnBrk="1" hangingPunct="1">
              <a:lnSpc>
                <a:spcPct val="90000"/>
              </a:lnSpc>
            </a:pPr>
            <a:r>
              <a:rPr lang="en-US">
                <a:latin typeface="Perpetua" charset="0"/>
                <a:ea typeface="MS PGothic" charset="0"/>
                <a:cs typeface="Times New Roman" charset="0"/>
              </a:rPr>
              <a:t>VII nv. followed from geniculate ganglion to the lateral end of the IAC</a:t>
            </a:r>
          </a:p>
          <a:p>
            <a:pPr eaLnBrk="1" hangingPunct="1">
              <a:lnSpc>
                <a:spcPct val="90000"/>
              </a:lnSpc>
            </a:pPr>
            <a:endParaRPr lang="en-US">
              <a:latin typeface="Perpetua"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8" name="Rectangle 4"/>
          <p:cNvSpPr>
            <a:spLocks noGrp="1" noChangeArrowheads="1"/>
          </p:cNvSpPr>
          <p:nvPr>
            <p:ph type="title"/>
          </p:nvPr>
        </p:nvSpPr>
        <p:spPr>
          <a:xfrm>
            <a:off x="914400" y="228600"/>
            <a:ext cx="7772400" cy="1143000"/>
          </a:xfrm>
        </p:spPr>
        <p:txBody>
          <a:bodyPr>
            <a:normAutofit/>
          </a:bodyPr>
          <a:lstStyle/>
          <a:p>
            <a:pPr algn="ctr" eaLnBrk="1" hangingPunct="1">
              <a:defRPr/>
            </a:pPr>
            <a:r>
              <a:rPr lang="en-US">
                <a:effectLst>
                  <a:outerShdw blurRad="38100" dist="38100" dir="2700000" algn="tl">
                    <a:srgbClr val="000000"/>
                  </a:outerShdw>
                </a:effectLst>
                <a:latin typeface="Franklin Gothic Book" charset="0"/>
                <a:ea typeface="MS PGothic" charset="0"/>
              </a:rPr>
              <a:t>Middle fossa approach</a:t>
            </a:r>
          </a:p>
        </p:txBody>
      </p:sp>
      <p:sp>
        <p:nvSpPr>
          <p:cNvPr id="57349" name="Rectangle 5"/>
          <p:cNvSpPr>
            <a:spLocks noGrp="1" noChangeArrowheads="1"/>
          </p:cNvSpPr>
          <p:nvPr>
            <p:ph sz="quarter" idx="1"/>
          </p:nvPr>
        </p:nvSpPr>
        <p:spPr>
          <a:xfrm>
            <a:off x="533400" y="1447800"/>
            <a:ext cx="4130675" cy="4572000"/>
          </a:xfrm>
        </p:spPr>
        <p:txBody>
          <a:bodyPr>
            <a:normAutofit/>
          </a:bodyPr>
          <a:lstStyle/>
          <a:p>
            <a:pPr marL="274320" indent="-274320" eaLnBrk="1" fontAlgn="auto" hangingPunct="1">
              <a:lnSpc>
                <a:spcPct val="90000"/>
              </a:lnSpc>
              <a:spcBef>
                <a:spcPts val="580"/>
              </a:spcBef>
              <a:spcAft>
                <a:spcPts val="0"/>
              </a:spcAft>
              <a:buFont typeface="Wingdings 2"/>
              <a:buChar char=""/>
              <a:defRPr/>
            </a:pPr>
            <a:r>
              <a:rPr lang="en-US" sz="2500" b="1" u="sng" dirty="0" smtClean="0">
                <a:effectLst>
                  <a:outerShdw blurRad="38100" dist="38100" dir="2700000" algn="tl">
                    <a:srgbClr val="C0C0C0"/>
                  </a:outerShdw>
                </a:effectLst>
                <a:ea typeface="+mn-ea"/>
                <a:cs typeface="+mn-cs"/>
              </a:rPr>
              <a:t>Advantages-</a:t>
            </a:r>
          </a:p>
          <a:p>
            <a:pPr marL="548640" lvl="1" eaLnBrk="1" fontAlgn="auto" hangingPunct="1">
              <a:lnSpc>
                <a:spcPct val="90000"/>
              </a:lnSpc>
              <a:spcBef>
                <a:spcPts val="370"/>
              </a:spcBef>
              <a:spcAft>
                <a:spcPts val="0"/>
              </a:spcAft>
              <a:buFont typeface="Wingdings 2"/>
              <a:buChar char=""/>
              <a:defRPr/>
            </a:pPr>
            <a:r>
              <a:rPr lang="en-US" sz="2100" dirty="0" err="1" smtClean="0">
                <a:effectLst>
                  <a:outerShdw blurRad="38100" dist="38100" dir="2700000" algn="tl">
                    <a:srgbClr val="C0C0C0"/>
                  </a:outerShdw>
                </a:effectLst>
                <a:ea typeface="+mn-ea"/>
                <a:cs typeface="+mn-cs"/>
              </a:rPr>
              <a:t>Extradural</a:t>
            </a:r>
            <a:r>
              <a:rPr lang="en-US" sz="2100" dirty="0" smtClean="0">
                <a:effectLst>
                  <a:outerShdw blurRad="38100" dist="38100" dir="2700000" algn="tl">
                    <a:srgbClr val="C0C0C0"/>
                  </a:outerShdw>
                </a:effectLst>
                <a:ea typeface="+mn-ea"/>
                <a:cs typeface="+mn-cs"/>
              </a:rPr>
              <a:t> dissection</a:t>
            </a:r>
          </a:p>
          <a:p>
            <a:pPr marL="548640" lvl="1" eaLnBrk="1" fontAlgn="auto" hangingPunct="1">
              <a:lnSpc>
                <a:spcPct val="90000"/>
              </a:lnSpc>
              <a:spcBef>
                <a:spcPts val="370"/>
              </a:spcBef>
              <a:spcAft>
                <a:spcPts val="0"/>
              </a:spcAft>
              <a:buFont typeface="Wingdings 2"/>
              <a:buChar char=""/>
              <a:defRPr/>
            </a:pPr>
            <a:r>
              <a:rPr lang="en-US" sz="2100" dirty="0" smtClean="0">
                <a:effectLst>
                  <a:outerShdw blurRad="38100" dist="38100" dir="2700000" algn="tl">
                    <a:srgbClr val="C0C0C0"/>
                  </a:outerShdw>
                </a:effectLst>
                <a:ea typeface="+mn-ea"/>
                <a:cs typeface="+mn-cs"/>
              </a:rPr>
              <a:t>Complete exposure of the IAC</a:t>
            </a:r>
          </a:p>
          <a:p>
            <a:pPr marL="548640" lvl="1" eaLnBrk="1" fontAlgn="auto" hangingPunct="1">
              <a:lnSpc>
                <a:spcPct val="90000"/>
              </a:lnSpc>
              <a:spcBef>
                <a:spcPts val="370"/>
              </a:spcBef>
              <a:spcAft>
                <a:spcPts val="0"/>
              </a:spcAft>
              <a:buFont typeface="Wingdings 2"/>
              <a:buChar char=""/>
              <a:defRPr/>
            </a:pPr>
            <a:r>
              <a:rPr lang="en-US" sz="2100" dirty="0" smtClean="0">
                <a:effectLst>
                  <a:outerShdw blurRad="38100" dist="38100" dir="2700000" algn="tl">
                    <a:srgbClr val="C0C0C0"/>
                  </a:outerShdw>
                </a:effectLst>
                <a:ea typeface="+mn-ea"/>
                <a:cs typeface="+mn-cs"/>
              </a:rPr>
              <a:t>Avoid blind dissection in lateral IAC</a:t>
            </a:r>
          </a:p>
          <a:p>
            <a:pPr marL="548640" lvl="1" eaLnBrk="1" fontAlgn="auto" hangingPunct="1">
              <a:lnSpc>
                <a:spcPct val="90000"/>
              </a:lnSpc>
              <a:spcBef>
                <a:spcPts val="370"/>
              </a:spcBef>
              <a:spcAft>
                <a:spcPts val="0"/>
              </a:spcAft>
              <a:buFont typeface="Wingdings 2"/>
              <a:buChar char=""/>
              <a:defRPr/>
            </a:pPr>
            <a:r>
              <a:rPr lang="en-US" sz="2100" dirty="0" smtClean="0">
                <a:effectLst>
                  <a:outerShdw blurRad="38100" dist="38100" dir="2700000" algn="tl">
                    <a:srgbClr val="C0C0C0"/>
                  </a:outerShdw>
                </a:effectLst>
                <a:ea typeface="+mn-ea"/>
                <a:cs typeface="+mn-cs"/>
              </a:rPr>
              <a:t>Total removal of Tumor even the lateral part- good for small tumors.</a:t>
            </a:r>
          </a:p>
          <a:p>
            <a:pPr marL="548640" lvl="1" eaLnBrk="1" fontAlgn="auto" hangingPunct="1">
              <a:lnSpc>
                <a:spcPct val="90000"/>
              </a:lnSpc>
              <a:spcBef>
                <a:spcPts val="370"/>
              </a:spcBef>
              <a:spcAft>
                <a:spcPts val="0"/>
              </a:spcAft>
              <a:buFont typeface="Wingdings 2"/>
              <a:buChar char=""/>
              <a:defRPr/>
            </a:pPr>
            <a:r>
              <a:rPr lang="en-US" sz="2100" dirty="0" smtClean="0">
                <a:effectLst>
                  <a:outerShdw blurRad="38100" dist="38100" dir="2700000" algn="tl">
                    <a:srgbClr val="C0C0C0"/>
                  </a:outerShdw>
                </a:effectLst>
                <a:ea typeface="+mn-ea"/>
                <a:cs typeface="+mn-cs"/>
              </a:rPr>
              <a:t>Hearing preservation (50-70%)</a:t>
            </a:r>
          </a:p>
          <a:p>
            <a:pPr marL="548640" lvl="1" eaLnBrk="1" fontAlgn="auto" hangingPunct="1">
              <a:lnSpc>
                <a:spcPct val="90000"/>
              </a:lnSpc>
              <a:spcBef>
                <a:spcPts val="370"/>
              </a:spcBef>
              <a:spcAft>
                <a:spcPts val="0"/>
              </a:spcAft>
              <a:buFont typeface="Wingdings 2"/>
              <a:buChar char=""/>
              <a:defRPr/>
            </a:pPr>
            <a:r>
              <a:rPr lang="en-US" sz="2100" dirty="0" smtClean="0">
                <a:effectLst>
                  <a:outerShdw blurRad="38100" dist="38100" dir="2700000" algn="tl">
                    <a:srgbClr val="C0C0C0"/>
                  </a:outerShdw>
                </a:effectLst>
                <a:ea typeface="+mn-ea"/>
                <a:cs typeface="+mn-cs"/>
              </a:rPr>
              <a:t>No risk of CSF leak</a:t>
            </a:r>
          </a:p>
          <a:p>
            <a:pPr marL="548640" lvl="1" eaLnBrk="1" fontAlgn="auto" hangingPunct="1">
              <a:lnSpc>
                <a:spcPct val="90000"/>
              </a:lnSpc>
              <a:spcBef>
                <a:spcPts val="370"/>
              </a:spcBef>
              <a:spcAft>
                <a:spcPts val="0"/>
              </a:spcAft>
              <a:buFont typeface="Wingdings 2"/>
              <a:buChar char=""/>
              <a:defRPr/>
            </a:pPr>
            <a:endParaRPr lang="en-US" sz="2100" dirty="0" smtClean="0">
              <a:effectLst>
                <a:outerShdw blurRad="38100" dist="38100" dir="2700000" algn="tl">
                  <a:srgbClr val="C0C0C0"/>
                </a:outerShdw>
              </a:effectLst>
              <a:ea typeface="+mn-ea"/>
              <a:cs typeface="+mn-cs"/>
            </a:endParaRPr>
          </a:p>
        </p:txBody>
      </p:sp>
      <p:sp>
        <p:nvSpPr>
          <p:cNvPr id="57350" name="Rectangle 6"/>
          <p:cNvSpPr>
            <a:spLocks noGrp="1" noChangeArrowheads="1"/>
          </p:cNvSpPr>
          <p:nvPr>
            <p:ph sz="quarter" idx="2"/>
          </p:nvPr>
        </p:nvSpPr>
        <p:spPr>
          <a:xfrm>
            <a:off x="4648200" y="1447800"/>
            <a:ext cx="4035425" cy="4572000"/>
          </a:xfrm>
        </p:spPr>
        <p:txBody>
          <a:bodyPr>
            <a:normAutofit/>
          </a:bodyPr>
          <a:lstStyle/>
          <a:p>
            <a:pPr marL="274320" indent="-274320" eaLnBrk="1" fontAlgn="auto" hangingPunct="1">
              <a:lnSpc>
                <a:spcPct val="90000"/>
              </a:lnSpc>
              <a:spcBef>
                <a:spcPts val="580"/>
              </a:spcBef>
              <a:spcAft>
                <a:spcPts val="0"/>
              </a:spcAft>
              <a:buFont typeface="Wingdings" pitchFamily="2" charset="2"/>
              <a:buNone/>
              <a:defRPr/>
            </a:pPr>
            <a:r>
              <a:rPr lang="en-US" sz="2500" b="1" u="sng" dirty="0" smtClean="0">
                <a:effectLst>
                  <a:outerShdw blurRad="38100" dist="38100" dir="2700000" algn="tl">
                    <a:srgbClr val="C0C0C0"/>
                  </a:outerShdw>
                </a:effectLst>
                <a:ea typeface="+mn-ea"/>
                <a:cs typeface="+mn-cs"/>
              </a:rPr>
              <a:t>Disadvantages:</a:t>
            </a:r>
          </a:p>
          <a:p>
            <a:pPr marL="548640" lvl="1" eaLnBrk="1" fontAlgn="auto" hangingPunct="1">
              <a:lnSpc>
                <a:spcPct val="90000"/>
              </a:lnSpc>
              <a:spcBef>
                <a:spcPts val="370"/>
              </a:spcBef>
              <a:spcAft>
                <a:spcPts val="0"/>
              </a:spcAft>
              <a:buFont typeface="Wingdings 2"/>
              <a:buChar char=""/>
              <a:defRPr/>
            </a:pPr>
            <a:r>
              <a:rPr lang="en-US" sz="2100" dirty="0" smtClean="0">
                <a:effectLst>
                  <a:outerShdw blurRad="38100" dist="38100" dir="2700000" algn="tl">
                    <a:srgbClr val="C0C0C0"/>
                  </a:outerShdw>
                </a:effectLst>
                <a:ea typeface="+mn-ea"/>
                <a:cs typeface="+mn-cs"/>
              </a:rPr>
              <a:t>Facial nerve comes first- more manipulation</a:t>
            </a:r>
          </a:p>
          <a:p>
            <a:pPr marL="548640" lvl="1" eaLnBrk="1" fontAlgn="auto" hangingPunct="1">
              <a:lnSpc>
                <a:spcPct val="90000"/>
              </a:lnSpc>
              <a:spcBef>
                <a:spcPts val="370"/>
              </a:spcBef>
              <a:spcAft>
                <a:spcPts val="0"/>
              </a:spcAft>
              <a:buFont typeface="Wingdings 2"/>
              <a:buChar char=""/>
              <a:defRPr/>
            </a:pPr>
            <a:r>
              <a:rPr lang="en-US" sz="2100" dirty="0" smtClean="0">
                <a:effectLst>
                  <a:outerShdw blurRad="38100" dist="38100" dir="2700000" algn="tl">
                    <a:srgbClr val="C0C0C0"/>
                  </a:outerShdw>
                </a:effectLst>
                <a:ea typeface="+mn-ea"/>
                <a:cs typeface="+mn-cs"/>
              </a:rPr>
              <a:t>Limited access to post </a:t>
            </a:r>
            <a:r>
              <a:rPr lang="en-US" sz="2100" dirty="0" err="1" smtClean="0">
                <a:effectLst>
                  <a:outerShdw blurRad="38100" dist="38100" dir="2700000" algn="tl">
                    <a:srgbClr val="C0C0C0"/>
                  </a:outerShdw>
                </a:effectLst>
                <a:ea typeface="+mn-ea"/>
                <a:cs typeface="+mn-cs"/>
              </a:rPr>
              <a:t>fossa</a:t>
            </a:r>
            <a:r>
              <a:rPr lang="en-US" sz="2100" dirty="0" smtClean="0">
                <a:effectLst>
                  <a:outerShdw blurRad="38100" dist="38100" dir="2700000" algn="tl">
                    <a:srgbClr val="C0C0C0"/>
                  </a:outerShdw>
                </a:effectLst>
                <a:ea typeface="+mn-ea"/>
                <a:cs typeface="+mn-cs"/>
              </a:rPr>
              <a:t>, esp. if there is bleeding</a:t>
            </a:r>
          </a:p>
          <a:p>
            <a:pPr marL="548640" lvl="1" eaLnBrk="1" fontAlgn="auto" hangingPunct="1">
              <a:lnSpc>
                <a:spcPct val="90000"/>
              </a:lnSpc>
              <a:spcBef>
                <a:spcPts val="370"/>
              </a:spcBef>
              <a:spcAft>
                <a:spcPts val="0"/>
              </a:spcAft>
              <a:buFont typeface="Wingdings 2"/>
              <a:buChar char=""/>
              <a:defRPr/>
            </a:pPr>
            <a:r>
              <a:rPr lang="en-US" sz="2100" dirty="0" smtClean="0">
                <a:effectLst>
                  <a:outerShdw blurRad="38100" dist="38100" dir="2700000" algn="tl">
                    <a:srgbClr val="C0C0C0"/>
                  </a:outerShdw>
                </a:effectLst>
                <a:ea typeface="+mn-ea"/>
                <a:cs typeface="+mn-cs"/>
              </a:rPr>
              <a:t>Only small </a:t>
            </a:r>
            <a:r>
              <a:rPr lang="en-US" sz="2100" dirty="0" err="1" smtClean="0">
                <a:effectLst>
                  <a:outerShdw blurRad="38100" dist="38100" dir="2700000" algn="tl">
                    <a:srgbClr val="C0C0C0"/>
                  </a:outerShdw>
                </a:effectLst>
                <a:ea typeface="+mn-ea"/>
                <a:cs typeface="+mn-cs"/>
              </a:rPr>
              <a:t>intracanalicular</a:t>
            </a:r>
            <a:r>
              <a:rPr lang="en-US" sz="2100" dirty="0" smtClean="0">
                <a:effectLst>
                  <a:outerShdw blurRad="38100" dist="38100" dir="2700000" algn="tl">
                    <a:srgbClr val="C0C0C0"/>
                  </a:outerShdw>
                </a:effectLst>
                <a:ea typeface="+mn-ea"/>
                <a:cs typeface="+mn-cs"/>
              </a:rPr>
              <a:t> tumor</a:t>
            </a:r>
          </a:p>
          <a:p>
            <a:pPr marL="548640" lvl="1" eaLnBrk="1" fontAlgn="auto" hangingPunct="1">
              <a:lnSpc>
                <a:spcPct val="90000"/>
              </a:lnSpc>
              <a:spcBef>
                <a:spcPts val="370"/>
              </a:spcBef>
              <a:spcAft>
                <a:spcPts val="0"/>
              </a:spcAft>
              <a:buFont typeface="Wingdings 2"/>
              <a:buChar char=""/>
              <a:defRPr/>
            </a:pPr>
            <a:r>
              <a:rPr lang="en-US" sz="2100" dirty="0" smtClean="0">
                <a:effectLst>
                  <a:outerShdw blurRad="38100" dist="38100" dir="2700000" algn="tl">
                    <a:srgbClr val="C0C0C0"/>
                  </a:outerShdw>
                </a:effectLst>
                <a:ea typeface="+mn-ea"/>
                <a:cs typeface="+mn-cs"/>
              </a:rPr>
              <a:t>Elderly patients with thin </a:t>
            </a:r>
            <a:r>
              <a:rPr lang="en-US" sz="2100" dirty="0" err="1" smtClean="0">
                <a:effectLst>
                  <a:outerShdw blurRad="38100" dist="38100" dir="2700000" algn="tl">
                    <a:srgbClr val="C0C0C0"/>
                  </a:outerShdw>
                </a:effectLst>
                <a:ea typeface="+mn-ea"/>
                <a:cs typeface="+mn-cs"/>
              </a:rPr>
              <a:t>dura</a:t>
            </a:r>
            <a:r>
              <a:rPr lang="en-US" sz="2100" dirty="0" smtClean="0">
                <a:effectLst>
                  <a:outerShdw blurRad="38100" dist="38100" dir="2700000" algn="tl">
                    <a:srgbClr val="C0C0C0"/>
                  </a:outerShdw>
                </a:effectLst>
                <a:ea typeface="+mn-ea"/>
                <a:cs typeface="+mn-cs"/>
              </a:rPr>
              <a:t> are less tolerant to temporal lobe retraction</a:t>
            </a:r>
          </a:p>
          <a:p>
            <a:pPr marL="274320" indent="-274320" eaLnBrk="1" fontAlgn="auto" hangingPunct="1">
              <a:lnSpc>
                <a:spcPct val="90000"/>
              </a:lnSpc>
              <a:spcBef>
                <a:spcPts val="580"/>
              </a:spcBef>
              <a:spcAft>
                <a:spcPts val="0"/>
              </a:spcAft>
              <a:buFont typeface="Wingdings" pitchFamily="2" charset="2"/>
              <a:buNone/>
              <a:defRPr/>
            </a:pPr>
            <a:endParaRPr lang="en-US" sz="2500" dirty="0" smtClean="0">
              <a:effectLst>
                <a:outerShdw blurRad="38100" dist="38100" dir="2700000" algn="tl">
                  <a:srgbClr val="C0C0C0"/>
                </a:outerShdw>
              </a:effectLst>
              <a:ea typeface="+mn-ea"/>
              <a:cs typeface="+mn-cs"/>
            </a:endParaRPr>
          </a:p>
          <a:p>
            <a:pPr marL="274320" indent="-274320" eaLnBrk="1" fontAlgn="auto" hangingPunct="1">
              <a:lnSpc>
                <a:spcPct val="90000"/>
              </a:lnSpc>
              <a:spcBef>
                <a:spcPts val="580"/>
              </a:spcBef>
              <a:spcAft>
                <a:spcPts val="0"/>
              </a:spcAft>
              <a:buFont typeface="Wingdings 2"/>
              <a:buChar char=""/>
              <a:defRPr/>
            </a:pPr>
            <a:endParaRPr lang="en-US" dirty="0" smtClean="0">
              <a:ea typeface="+mn-ea"/>
              <a:cs typeface="+mn-cs"/>
            </a:endParaRPr>
          </a:p>
        </p:txBody>
      </p:sp>
      <p:sp>
        <p:nvSpPr>
          <p:cNvPr id="5" name="TextBox 4"/>
          <p:cNvSpPr txBox="1"/>
          <p:nvPr/>
        </p:nvSpPr>
        <p:spPr>
          <a:xfrm>
            <a:off x="3200400" y="4495800"/>
            <a:ext cx="4495800" cy="2446338"/>
          </a:xfrm>
          <a:prstGeom prst="rect">
            <a:avLst/>
          </a:prstGeom>
          <a:noFill/>
        </p:spPr>
        <p:txBody>
          <a:bodyPr>
            <a:spAutoFit/>
          </a:bodyPr>
          <a:lstStyle/>
          <a:p>
            <a:pPr eaLnBrk="1" hangingPunct="1">
              <a:defRPr/>
            </a:pPr>
            <a:r>
              <a:rPr lang="en-US" b="1" u="sng" dirty="0" err="1">
                <a:latin typeface="+mn-lt"/>
                <a:ea typeface="+mn-ea"/>
                <a:cs typeface="+mn-cs"/>
              </a:rPr>
              <a:t>Postop</a:t>
            </a:r>
            <a:r>
              <a:rPr lang="en-US" b="1" u="sng" dirty="0">
                <a:latin typeface="+mn-lt"/>
                <a:ea typeface="+mn-ea"/>
                <a:cs typeface="+mn-cs"/>
              </a:rPr>
              <a:t> Complications:</a:t>
            </a:r>
          </a:p>
          <a:p>
            <a:pPr eaLnBrk="1" hangingPunct="1">
              <a:defRPr/>
            </a:pPr>
            <a:r>
              <a:rPr lang="en-US" sz="2100" dirty="0">
                <a:latin typeface="+mn-lt"/>
                <a:ea typeface="+mn-ea"/>
                <a:cs typeface="+mn-cs"/>
              </a:rPr>
              <a:t>Bleeding</a:t>
            </a:r>
          </a:p>
          <a:p>
            <a:pPr eaLnBrk="1" hangingPunct="1">
              <a:defRPr/>
            </a:pPr>
            <a:r>
              <a:rPr lang="en-US" sz="2100" dirty="0">
                <a:latin typeface="+mn-lt"/>
                <a:ea typeface="+mn-ea"/>
                <a:cs typeface="+mn-cs"/>
              </a:rPr>
              <a:t>Stroke</a:t>
            </a:r>
          </a:p>
          <a:p>
            <a:pPr eaLnBrk="1" hangingPunct="1">
              <a:defRPr/>
            </a:pPr>
            <a:r>
              <a:rPr lang="en-US" sz="2100" dirty="0">
                <a:latin typeface="+mn-lt"/>
                <a:ea typeface="+mn-ea"/>
                <a:cs typeface="+mn-cs"/>
              </a:rPr>
              <a:t>SIADH</a:t>
            </a:r>
          </a:p>
          <a:p>
            <a:pPr eaLnBrk="1" hangingPunct="1">
              <a:defRPr/>
            </a:pPr>
            <a:r>
              <a:rPr lang="en-US" sz="2100" dirty="0">
                <a:latin typeface="+mn-lt"/>
                <a:ea typeface="+mn-ea"/>
                <a:cs typeface="+mn-cs"/>
              </a:rPr>
              <a:t>CSF leak</a:t>
            </a:r>
          </a:p>
          <a:p>
            <a:pPr eaLnBrk="1" hangingPunct="1">
              <a:defRPr/>
            </a:pPr>
            <a:r>
              <a:rPr lang="en-US" sz="2100" dirty="0">
                <a:latin typeface="+mn-lt"/>
                <a:ea typeface="+mn-ea"/>
                <a:cs typeface="+mn-cs"/>
              </a:rPr>
              <a:t>Meningitis</a:t>
            </a:r>
          </a:p>
          <a:p>
            <a:pPr>
              <a:defRPr/>
            </a:pPr>
            <a:endParaRPr lang="en-US" dirty="0">
              <a:latin typeface="Verdana" pitchFamily="34" charset="0"/>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title"/>
          </p:nvPr>
        </p:nvSpPr>
        <p:spPr>
          <a:xfrm>
            <a:off x="533400" y="731838"/>
            <a:ext cx="4724400" cy="715962"/>
          </a:xfrm>
        </p:spPr>
        <p:txBody>
          <a:bodyPr/>
          <a:lstStyle/>
          <a:p>
            <a:pPr algn="ctr" eaLnBrk="1" hangingPunct="1"/>
            <a:r>
              <a:rPr lang="en-US">
                <a:latin typeface="Franklin Gothic Book" charset="0"/>
                <a:ea typeface="MS PGothic" charset="0"/>
              </a:rPr>
              <a:t>Translabyrinthine approach</a:t>
            </a:r>
          </a:p>
        </p:txBody>
      </p:sp>
      <p:sp>
        <p:nvSpPr>
          <p:cNvPr id="59394" name="Rectangle 3"/>
          <p:cNvSpPr>
            <a:spLocks noGrp="1" noChangeArrowheads="1"/>
          </p:cNvSpPr>
          <p:nvPr>
            <p:ph sz="quarter" idx="1"/>
          </p:nvPr>
        </p:nvSpPr>
        <p:spPr>
          <a:xfrm>
            <a:off x="457200" y="1447800"/>
            <a:ext cx="4267200" cy="4572000"/>
          </a:xfrm>
        </p:spPr>
        <p:txBody>
          <a:bodyPr/>
          <a:lstStyle/>
          <a:p>
            <a:pPr eaLnBrk="1" hangingPunct="1"/>
            <a:r>
              <a:rPr lang="en-US" sz="2400">
                <a:latin typeface="Perpetua" charset="0"/>
                <a:ea typeface="MS PGothic" charset="0"/>
              </a:rPr>
              <a:t>Panse, 1904</a:t>
            </a:r>
          </a:p>
          <a:p>
            <a:pPr eaLnBrk="1" hangingPunct="1"/>
            <a:r>
              <a:rPr lang="en-US" sz="2400">
                <a:latin typeface="Perpetua" charset="0"/>
                <a:ea typeface="MS PGothic" charset="0"/>
              </a:rPr>
              <a:t>House, 1964</a:t>
            </a:r>
          </a:p>
          <a:p>
            <a:pPr eaLnBrk="1" hangingPunct="1"/>
            <a:r>
              <a:rPr lang="en-US" sz="2400">
                <a:latin typeface="Perpetua" charset="0"/>
                <a:ea typeface="MS PGothic" charset="0"/>
              </a:rPr>
              <a:t>Exposes posterior fossa in the retromeatal trigone ( Trautmann</a:t>
            </a:r>
            <a:r>
              <a:rPr lang="ja-JP" altLang="en-US" sz="2400">
                <a:latin typeface="Perpetua" charset="0"/>
                <a:ea typeface="MS PGothic" charset="0"/>
              </a:rPr>
              <a:t>’</a:t>
            </a:r>
            <a:r>
              <a:rPr lang="en-US" altLang="ja-JP" sz="2400">
                <a:latin typeface="Perpetua" charset="0"/>
                <a:ea typeface="MS PGothic" charset="0"/>
              </a:rPr>
              <a:t>s triangle)</a:t>
            </a:r>
          </a:p>
          <a:p>
            <a:pPr lvl="3" eaLnBrk="1" hangingPunct="1"/>
            <a:r>
              <a:rPr lang="en-US" sz="2400">
                <a:latin typeface="Perpetua" charset="0"/>
                <a:ea typeface="MS PGothic" charset="0"/>
              </a:rPr>
              <a:t>Sigmoid sinus</a:t>
            </a:r>
          </a:p>
          <a:p>
            <a:pPr lvl="3" eaLnBrk="1" hangingPunct="1"/>
            <a:r>
              <a:rPr lang="en-US" sz="2400">
                <a:latin typeface="Perpetua" charset="0"/>
                <a:ea typeface="MS PGothic" charset="0"/>
              </a:rPr>
              <a:t>Jugular bulb</a:t>
            </a:r>
          </a:p>
          <a:p>
            <a:pPr lvl="3" eaLnBrk="1" hangingPunct="1"/>
            <a:r>
              <a:rPr lang="en-US" sz="2400">
                <a:latin typeface="Perpetua" charset="0"/>
                <a:ea typeface="MS PGothic" charset="0"/>
              </a:rPr>
              <a:t>Superior petrosal sinus</a:t>
            </a:r>
          </a:p>
          <a:p>
            <a:pPr eaLnBrk="1" hangingPunct="1"/>
            <a:r>
              <a:rPr lang="en-US" sz="2400">
                <a:latin typeface="Perpetua" charset="0"/>
                <a:ea typeface="MS PGothic" charset="0"/>
              </a:rPr>
              <a:t>Moderate sized tumor</a:t>
            </a:r>
            <a:r>
              <a:rPr lang="en-US" sz="2400">
                <a:latin typeface="Times New Roman" charset="0"/>
                <a:ea typeface="MS PGothic" charset="0"/>
                <a:cs typeface="Times New Roman" charset="0"/>
              </a:rPr>
              <a:t>→</a:t>
            </a:r>
            <a:r>
              <a:rPr lang="en-US" sz="2400">
                <a:latin typeface="Perpetua" charset="0"/>
                <a:ea typeface="MS PGothic" charset="0"/>
              </a:rPr>
              <a:t> 1-2.5cm</a:t>
            </a:r>
          </a:p>
          <a:p>
            <a:pPr eaLnBrk="1" hangingPunct="1"/>
            <a:r>
              <a:rPr lang="en-US" sz="2400">
                <a:latin typeface="Perpetua" charset="0"/>
                <a:ea typeface="MS PGothic" charset="0"/>
              </a:rPr>
              <a:t>Auditory function lost</a:t>
            </a:r>
            <a:endParaRPr lang="en-US">
              <a:latin typeface="Perpetua"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4"/>
          <p:cNvSpPr>
            <a:spLocks noGrp="1" noChangeArrowheads="1"/>
          </p:cNvSpPr>
          <p:nvPr>
            <p:ph type="title"/>
          </p:nvPr>
        </p:nvSpPr>
        <p:spPr/>
        <p:txBody>
          <a:bodyPr/>
          <a:lstStyle/>
          <a:p>
            <a:pPr eaLnBrk="1" hangingPunct="1"/>
            <a:r>
              <a:rPr lang="en-US">
                <a:latin typeface="Franklin Gothic Book" charset="0"/>
                <a:ea typeface="MS PGothic" charset="0"/>
              </a:rPr>
              <a:t>Translabyrinthine approach</a:t>
            </a:r>
          </a:p>
        </p:txBody>
      </p:sp>
      <p:sp>
        <p:nvSpPr>
          <p:cNvPr id="72709" name="Rectangle 5"/>
          <p:cNvSpPr>
            <a:spLocks noGrp="1" noChangeArrowheads="1"/>
          </p:cNvSpPr>
          <p:nvPr>
            <p:ph sz="quarter" idx="1"/>
          </p:nvPr>
        </p:nvSpPr>
        <p:spPr>
          <a:xfrm>
            <a:off x="914400" y="1447800"/>
            <a:ext cx="3749675" cy="4572000"/>
          </a:xfrm>
        </p:spPr>
        <p:txBody>
          <a:bodyPr>
            <a:normAutofit/>
          </a:bodyPr>
          <a:lstStyle/>
          <a:p>
            <a:pPr eaLnBrk="1" hangingPunct="1">
              <a:buFont typeface="Wingdings" charset="0"/>
              <a:buNone/>
              <a:defRPr/>
            </a:pPr>
            <a:r>
              <a:rPr lang="en-US" sz="2200" b="1" u="sng">
                <a:effectLst>
                  <a:outerShdw blurRad="38100" dist="38100" dir="2700000" algn="tl">
                    <a:srgbClr val="FFFFFF"/>
                  </a:outerShdw>
                </a:effectLst>
                <a:latin typeface="Perpetua" charset="0"/>
                <a:ea typeface="MS PGothic" charset="0"/>
              </a:rPr>
              <a:t>Adv:</a:t>
            </a:r>
          </a:p>
          <a:p>
            <a:pPr eaLnBrk="1" hangingPunct="1">
              <a:defRPr/>
            </a:pPr>
            <a:r>
              <a:rPr lang="en-US" sz="2200">
                <a:effectLst>
                  <a:outerShdw blurRad="38100" dist="38100" dir="2700000" algn="tl">
                    <a:srgbClr val="FFFFFF"/>
                  </a:outerShdw>
                </a:effectLst>
                <a:latin typeface="Perpetua" charset="0"/>
                <a:ea typeface="MS PGothic" charset="0"/>
              </a:rPr>
              <a:t>Early identification of facial nverve – 97 % preservation</a:t>
            </a:r>
          </a:p>
          <a:p>
            <a:pPr eaLnBrk="1" hangingPunct="1">
              <a:defRPr/>
            </a:pPr>
            <a:r>
              <a:rPr lang="en-US" sz="2200">
                <a:effectLst>
                  <a:outerShdw blurRad="38100" dist="38100" dir="2700000" algn="tl">
                    <a:srgbClr val="FFFFFF"/>
                  </a:outerShdw>
                </a:effectLst>
                <a:latin typeface="Perpetua" charset="0"/>
                <a:ea typeface="MS PGothic" charset="0"/>
              </a:rPr>
              <a:t>Direct approach to the CPA, absence of significant cerebellar retraction</a:t>
            </a:r>
          </a:p>
          <a:p>
            <a:pPr eaLnBrk="1" hangingPunct="1">
              <a:defRPr/>
            </a:pPr>
            <a:r>
              <a:rPr lang="en-US" sz="2200">
                <a:effectLst>
                  <a:outerShdw blurRad="38100" dist="38100" dir="2700000" algn="tl">
                    <a:srgbClr val="FFFFFF"/>
                  </a:outerShdw>
                </a:effectLst>
                <a:latin typeface="Perpetua" charset="0"/>
                <a:ea typeface="MS PGothic" charset="0"/>
              </a:rPr>
              <a:t>Short distance between surface and tumor</a:t>
            </a:r>
          </a:p>
          <a:p>
            <a:pPr eaLnBrk="1" hangingPunct="1">
              <a:defRPr/>
            </a:pPr>
            <a:r>
              <a:rPr lang="en-US" sz="2200">
                <a:effectLst>
                  <a:outerShdw blurRad="38100" dist="38100" dir="2700000" algn="tl">
                    <a:srgbClr val="FFFFFF"/>
                  </a:outerShdw>
                </a:effectLst>
                <a:latin typeface="Perpetua" charset="0"/>
                <a:ea typeface="MS PGothic" charset="0"/>
              </a:rPr>
              <a:t>Excellent exposure of the lateral end of IAC</a:t>
            </a:r>
          </a:p>
          <a:p>
            <a:pPr eaLnBrk="1" hangingPunct="1">
              <a:defRPr/>
            </a:pPr>
            <a:r>
              <a:rPr lang="en-US" sz="2400">
                <a:latin typeface="Perpetua" charset="0"/>
                <a:ea typeface="MS PGothic" charset="0"/>
              </a:rPr>
              <a:t>Less postop headaches</a:t>
            </a:r>
          </a:p>
          <a:p>
            <a:pPr eaLnBrk="1" hangingPunct="1">
              <a:defRPr/>
            </a:pPr>
            <a:endParaRPr lang="en-US" sz="2200">
              <a:effectLst>
                <a:outerShdw blurRad="38100" dist="38100" dir="2700000" algn="tl">
                  <a:srgbClr val="FFFFFF"/>
                </a:outerShdw>
              </a:effectLst>
              <a:latin typeface="Perpetua" charset="0"/>
              <a:ea typeface="MS PGothic" charset="0"/>
            </a:endParaRPr>
          </a:p>
        </p:txBody>
      </p:sp>
      <p:sp>
        <p:nvSpPr>
          <p:cNvPr id="72710" name="Rectangle 6"/>
          <p:cNvSpPr>
            <a:spLocks noGrp="1" noChangeArrowheads="1"/>
          </p:cNvSpPr>
          <p:nvPr>
            <p:ph sz="quarter" idx="2"/>
          </p:nvPr>
        </p:nvSpPr>
        <p:spPr>
          <a:xfrm>
            <a:off x="4933950" y="1447800"/>
            <a:ext cx="3749675" cy="4572000"/>
          </a:xfrm>
        </p:spPr>
        <p:txBody>
          <a:bodyPr>
            <a:normAutofit/>
          </a:bodyPr>
          <a:lstStyle/>
          <a:p>
            <a:pPr eaLnBrk="1" hangingPunct="1">
              <a:buFont typeface="Wingdings" charset="0"/>
              <a:buNone/>
              <a:defRPr/>
            </a:pPr>
            <a:r>
              <a:rPr lang="en-US" sz="2200" b="1" u="sng">
                <a:effectLst>
                  <a:outerShdw blurRad="38100" dist="38100" dir="2700000" algn="tl">
                    <a:srgbClr val="FFFFFF"/>
                  </a:outerShdw>
                </a:effectLst>
                <a:latin typeface="Perpetua" charset="0"/>
                <a:ea typeface="MS PGothic" charset="0"/>
              </a:rPr>
              <a:t>Disadv:</a:t>
            </a:r>
          </a:p>
          <a:p>
            <a:pPr eaLnBrk="1" hangingPunct="1">
              <a:defRPr/>
            </a:pPr>
            <a:r>
              <a:rPr lang="en-US" sz="2200">
                <a:effectLst>
                  <a:outerShdw blurRad="38100" dist="38100" dir="2700000" algn="tl">
                    <a:srgbClr val="FFFFFF"/>
                  </a:outerShdw>
                </a:effectLst>
                <a:latin typeface="Perpetua" charset="0"/>
                <a:ea typeface="MS PGothic" charset="0"/>
              </a:rPr>
              <a:t>Deafness</a:t>
            </a:r>
          </a:p>
          <a:p>
            <a:pPr eaLnBrk="1" hangingPunct="1">
              <a:defRPr/>
            </a:pPr>
            <a:r>
              <a:rPr lang="en-US" sz="2200">
                <a:effectLst>
                  <a:outerShdw blurRad="38100" dist="38100" dir="2700000" algn="tl">
                    <a:srgbClr val="FFFFFF"/>
                  </a:outerShdw>
                </a:effectLst>
                <a:latin typeface="Perpetua" charset="0"/>
                <a:ea typeface="MS PGothic" charset="0"/>
              </a:rPr>
              <a:t>Reduces exposure </a:t>
            </a:r>
          </a:p>
          <a:p>
            <a:pPr eaLnBrk="1" hangingPunct="1">
              <a:defRPr/>
            </a:pPr>
            <a:r>
              <a:rPr lang="en-US" sz="2200" b="1">
                <a:solidFill>
                  <a:schemeClr val="accent2"/>
                </a:solidFill>
                <a:effectLst>
                  <a:outerShdw blurRad="38100" dist="38100" dir="2700000" algn="tl">
                    <a:srgbClr val="000000"/>
                  </a:outerShdw>
                </a:effectLst>
                <a:latin typeface="Perpetua" charset="0"/>
                <a:ea typeface="MS PGothic" charset="0"/>
              </a:rPr>
              <a:t>More CSF leak – 27 %</a:t>
            </a:r>
          </a:p>
          <a:p>
            <a:pPr eaLnBrk="1" hangingPunct="1">
              <a:defRPr/>
            </a:pPr>
            <a:r>
              <a:rPr lang="en-US" sz="2200">
                <a:effectLst>
                  <a:outerShdw blurRad="38100" dist="38100" dir="2700000" algn="tl">
                    <a:srgbClr val="FFFFFF"/>
                  </a:outerShdw>
                </a:effectLst>
                <a:latin typeface="Perpetua" charset="0"/>
                <a:ea typeface="MS PGothic" charset="0"/>
              </a:rPr>
              <a:t>Middle ear infection is a contraindication.</a:t>
            </a:r>
          </a:p>
          <a:p>
            <a:pPr marL="273050" lvl="1" indent="-273050" eaLnBrk="1" hangingPunct="1">
              <a:spcBef>
                <a:spcPts val="575"/>
              </a:spcBef>
              <a:buClr>
                <a:schemeClr val="accent1"/>
              </a:buClr>
              <a:defRPr/>
            </a:pPr>
            <a:r>
              <a:rPr lang="en-US">
                <a:latin typeface="Perpetua" charset="0"/>
                <a:ea typeface="MS PGothic" charset="0"/>
              </a:rPr>
              <a:t>Limited in patients with anterior sigmoid sinuses and high-riding jugular bulbs</a:t>
            </a:r>
          </a:p>
          <a:p>
            <a:pPr eaLnBrk="1" hangingPunct="1">
              <a:defRPr/>
            </a:pPr>
            <a:endParaRPr lang="en-US" sz="2200">
              <a:effectLst>
                <a:outerShdw blurRad="38100" dist="38100" dir="2700000" algn="tl">
                  <a:srgbClr val="FFFFFF"/>
                </a:outerShdw>
              </a:effectLst>
              <a:latin typeface="Perpetua" charset="0"/>
              <a:ea typeface="MS PGothic" charset="0"/>
            </a:endParaRPr>
          </a:p>
          <a:p>
            <a:pPr eaLnBrk="1" hangingPunct="1">
              <a:defRPr/>
            </a:pPr>
            <a:endParaRPr lang="en-US" sz="2200">
              <a:latin typeface="Perpetua" charset="0"/>
              <a:ea typeface="MS PGothic" charset="0"/>
            </a:endParaRPr>
          </a:p>
          <a:p>
            <a:pPr eaLnBrk="1" hangingPunct="1">
              <a:defRPr/>
            </a:pPr>
            <a:endParaRPr lang="en-US" sz="2200">
              <a:latin typeface="Perpetua"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3" name="Rectangle 5"/>
          <p:cNvSpPr>
            <a:spLocks noGrp="1" noChangeArrowheads="1"/>
          </p:cNvSpPr>
          <p:nvPr>
            <p:ph type="title" idx="4294967295"/>
          </p:nvPr>
        </p:nvSpPr>
        <p:spPr>
          <a:xfrm>
            <a:off x="1143000" y="304800"/>
            <a:ext cx="6705600" cy="914400"/>
          </a:xfrm>
        </p:spPr>
        <p:txBody>
          <a:bodyPr>
            <a:normAutofit/>
          </a:bodyPr>
          <a:lstStyle/>
          <a:p>
            <a:pPr algn="ctr" eaLnBrk="1" hangingPunct="1">
              <a:defRPr/>
            </a:pPr>
            <a:r>
              <a:rPr lang="en-US">
                <a:effectLst>
                  <a:outerShdw blurRad="38100" dist="38100" dir="2700000" algn="tl">
                    <a:srgbClr val="000000"/>
                  </a:outerShdw>
                </a:effectLst>
                <a:latin typeface="Franklin Gothic Book" charset="0"/>
                <a:ea typeface="MS PGothic" charset="0"/>
              </a:rPr>
              <a:t>Choice of approach</a:t>
            </a:r>
          </a:p>
        </p:txBody>
      </p:sp>
      <p:sp>
        <p:nvSpPr>
          <p:cNvPr id="61442" name="TextBox 3"/>
          <p:cNvSpPr txBox="1">
            <a:spLocks noChangeArrowheads="1"/>
          </p:cNvSpPr>
          <p:nvPr/>
        </p:nvSpPr>
        <p:spPr bwMode="auto">
          <a:xfrm>
            <a:off x="2743200" y="1447800"/>
            <a:ext cx="30622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Verdana" charset="0"/>
                <a:ea typeface="MS PGothic" charset="0"/>
                <a:cs typeface="MS PGothic" charset="0"/>
              </a:defRPr>
            </a:lvl1pPr>
            <a:lvl2pPr marL="742950" indent="-285750">
              <a:defRPr sz="2400">
                <a:solidFill>
                  <a:schemeClr val="tx1"/>
                </a:solidFill>
                <a:latin typeface="Verdana" charset="0"/>
                <a:ea typeface="MS PGothic" charset="0"/>
                <a:cs typeface="MS PGothic" charset="0"/>
              </a:defRPr>
            </a:lvl2pPr>
            <a:lvl3pPr marL="1143000" indent="-228600">
              <a:defRPr sz="2400">
                <a:solidFill>
                  <a:schemeClr val="tx1"/>
                </a:solidFill>
                <a:latin typeface="Verdana" charset="0"/>
                <a:ea typeface="MS PGothic" charset="0"/>
                <a:cs typeface="MS PGothic" charset="0"/>
              </a:defRPr>
            </a:lvl3pPr>
            <a:lvl4pPr marL="1600200" indent="-228600">
              <a:defRPr sz="2400">
                <a:solidFill>
                  <a:schemeClr val="tx1"/>
                </a:solidFill>
                <a:latin typeface="Verdana" charset="0"/>
                <a:ea typeface="MS PGothic" charset="0"/>
                <a:cs typeface="MS PGothic" charset="0"/>
              </a:defRPr>
            </a:lvl4pPr>
            <a:lvl5pPr marL="2057400" indent="-228600">
              <a:defRPr sz="24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Verdana" charset="0"/>
                <a:ea typeface="MS PGothic" charset="0"/>
                <a:cs typeface="MS PGothic" charset="0"/>
              </a:defRPr>
            </a:lvl9pPr>
          </a:lstStyle>
          <a:p>
            <a:r>
              <a:rPr lang="en-US"/>
              <a:t>ACOUSTIC TUMOR</a:t>
            </a:r>
          </a:p>
        </p:txBody>
      </p:sp>
      <p:cxnSp>
        <p:nvCxnSpPr>
          <p:cNvPr id="6" name="Straight Arrow Connector 5"/>
          <p:cNvCxnSpPr/>
          <p:nvPr/>
        </p:nvCxnSpPr>
        <p:spPr>
          <a:xfrm rot="10800000" flipV="1">
            <a:off x="2057400" y="1981200"/>
            <a:ext cx="22098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4267200" y="1981200"/>
            <a:ext cx="20574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1445" name="TextBox 8"/>
          <p:cNvSpPr txBox="1">
            <a:spLocks noChangeArrowheads="1"/>
          </p:cNvSpPr>
          <p:nvPr/>
        </p:nvSpPr>
        <p:spPr bwMode="auto">
          <a:xfrm>
            <a:off x="1219200" y="2590800"/>
            <a:ext cx="1778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Verdana" charset="0"/>
                <a:ea typeface="MS PGothic" charset="0"/>
                <a:cs typeface="MS PGothic" charset="0"/>
              </a:defRPr>
            </a:lvl1pPr>
            <a:lvl2pPr marL="742950" indent="-285750">
              <a:defRPr sz="2400">
                <a:solidFill>
                  <a:schemeClr val="tx1"/>
                </a:solidFill>
                <a:latin typeface="Verdana" charset="0"/>
                <a:ea typeface="MS PGothic" charset="0"/>
                <a:cs typeface="MS PGothic" charset="0"/>
              </a:defRPr>
            </a:lvl2pPr>
            <a:lvl3pPr marL="1143000" indent="-228600">
              <a:defRPr sz="2400">
                <a:solidFill>
                  <a:schemeClr val="tx1"/>
                </a:solidFill>
                <a:latin typeface="Verdana" charset="0"/>
                <a:ea typeface="MS PGothic" charset="0"/>
                <a:cs typeface="MS PGothic" charset="0"/>
              </a:defRPr>
            </a:lvl3pPr>
            <a:lvl4pPr marL="1600200" indent="-228600">
              <a:defRPr sz="2400">
                <a:solidFill>
                  <a:schemeClr val="tx1"/>
                </a:solidFill>
                <a:latin typeface="Verdana" charset="0"/>
                <a:ea typeface="MS PGothic" charset="0"/>
                <a:cs typeface="MS PGothic" charset="0"/>
              </a:defRPr>
            </a:lvl4pPr>
            <a:lvl5pPr marL="2057400" indent="-228600">
              <a:defRPr sz="24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Verdana" charset="0"/>
                <a:ea typeface="MS PGothic" charset="0"/>
                <a:cs typeface="MS PGothic" charset="0"/>
              </a:defRPr>
            </a:lvl9pPr>
          </a:lstStyle>
          <a:p>
            <a:r>
              <a:rPr lang="en-US"/>
              <a:t>&gt; 2.5 cms</a:t>
            </a:r>
          </a:p>
        </p:txBody>
      </p:sp>
      <p:sp>
        <p:nvSpPr>
          <p:cNvPr id="61446" name="TextBox 9"/>
          <p:cNvSpPr txBox="1">
            <a:spLocks noChangeArrowheads="1"/>
          </p:cNvSpPr>
          <p:nvPr/>
        </p:nvSpPr>
        <p:spPr bwMode="auto">
          <a:xfrm>
            <a:off x="5943600" y="2667000"/>
            <a:ext cx="17605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Verdana" charset="0"/>
                <a:ea typeface="MS PGothic" charset="0"/>
                <a:cs typeface="MS PGothic" charset="0"/>
              </a:defRPr>
            </a:lvl1pPr>
            <a:lvl2pPr marL="742950" indent="-285750">
              <a:defRPr sz="2400">
                <a:solidFill>
                  <a:schemeClr val="tx1"/>
                </a:solidFill>
                <a:latin typeface="Verdana" charset="0"/>
                <a:ea typeface="MS PGothic" charset="0"/>
                <a:cs typeface="MS PGothic" charset="0"/>
              </a:defRPr>
            </a:lvl2pPr>
            <a:lvl3pPr marL="1143000" indent="-228600">
              <a:defRPr sz="2400">
                <a:solidFill>
                  <a:schemeClr val="tx1"/>
                </a:solidFill>
                <a:latin typeface="Verdana" charset="0"/>
                <a:ea typeface="MS PGothic" charset="0"/>
                <a:cs typeface="MS PGothic" charset="0"/>
              </a:defRPr>
            </a:lvl3pPr>
            <a:lvl4pPr marL="1600200" indent="-228600">
              <a:defRPr sz="2400">
                <a:solidFill>
                  <a:schemeClr val="tx1"/>
                </a:solidFill>
                <a:latin typeface="Verdana" charset="0"/>
                <a:ea typeface="MS PGothic" charset="0"/>
                <a:cs typeface="MS PGothic" charset="0"/>
              </a:defRPr>
            </a:lvl4pPr>
            <a:lvl5pPr marL="2057400" indent="-228600">
              <a:defRPr sz="24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Verdana" charset="0"/>
                <a:ea typeface="MS PGothic" charset="0"/>
                <a:cs typeface="MS PGothic" charset="0"/>
              </a:defRPr>
            </a:lvl9pPr>
          </a:lstStyle>
          <a:p>
            <a:r>
              <a:rPr lang="en-US"/>
              <a:t>&lt;= 2.5cm</a:t>
            </a:r>
          </a:p>
        </p:txBody>
      </p:sp>
      <p:cxnSp>
        <p:nvCxnSpPr>
          <p:cNvPr id="12" name="Straight Arrow Connector 11"/>
          <p:cNvCxnSpPr/>
          <p:nvPr/>
        </p:nvCxnSpPr>
        <p:spPr>
          <a:xfrm rot="5400000">
            <a:off x="1676401" y="3581400"/>
            <a:ext cx="7620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1448" name="TextBox 12"/>
          <p:cNvSpPr txBox="1">
            <a:spLocks noChangeArrowheads="1"/>
          </p:cNvSpPr>
          <p:nvPr/>
        </p:nvSpPr>
        <p:spPr bwMode="auto">
          <a:xfrm>
            <a:off x="838200" y="4114800"/>
            <a:ext cx="2286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MS PGothic" charset="0"/>
                <a:cs typeface="MS PGothic" charset="0"/>
              </a:defRPr>
            </a:lvl1pPr>
            <a:lvl2pPr marL="742950" indent="-285750">
              <a:defRPr sz="2400">
                <a:solidFill>
                  <a:schemeClr val="tx1"/>
                </a:solidFill>
                <a:latin typeface="Verdana" charset="0"/>
                <a:ea typeface="MS PGothic" charset="0"/>
                <a:cs typeface="MS PGothic" charset="0"/>
              </a:defRPr>
            </a:lvl2pPr>
            <a:lvl3pPr marL="1143000" indent="-228600">
              <a:defRPr sz="2400">
                <a:solidFill>
                  <a:schemeClr val="tx1"/>
                </a:solidFill>
                <a:latin typeface="Verdana" charset="0"/>
                <a:ea typeface="MS PGothic" charset="0"/>
                <a:cs typeface="MS PGothic" charset="0"/>
              </a:defRPr>
            </a:lvl3pPr>
            <a:lvl4pPr marL="1600200" indent="-228600">
              <a:defRPr sz="2400">
                <a:solidFill>
                  <a:schemeClr val="tx1"/>
                </a:solidFill>
                <a:latin typeface="Verdana" charset="0"/>
                <a:ea typeface="MS PGothic" charset="0"/>
                <a:cs typeface="MS PGothic" charset="0"/>
              </a:defRPr>
            </a:lvl4pPr>
            <a:lvl5pPr marL="2057400" indent="-228600">
              <a:defRPr sz="24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Verdana" charset="0"/>
                <a:ea typeface="MS PGothic" charset="0"/>
                <a:cs typeface="MS PGothic" charset="0"/>
              </a:defRPr>
            </a:lvl9pPr>
          </a:lstStyle>
          <a:p>
            <a:pPr algn="ctr"/>
            <a:r>
              <a:rPr lang="en-US"/>
              <a:t>Suboccipital approach</a:t>
            </a:r>
          </a:p>
        </p:txBody>
      </p:sp>
      <p:cxnSp>
        <p:nvCxnSpPr>
          <p:cNvPr id="15" name="Straight Arrow Connector 14"/>
          <p:cNvCxnSpPr/>
          <p:nvPr/>
        </p:nvCxnSpPr>
        <p:spPr>
          <a:xfrm rot="5400000">
            <a:off x="6477001" y="3352800"/>
            <a:ext cx="4572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1450" name="TextBox 15"/>
          <p:cNvSpPr txBox="1">
            <a:spLocks noChangeArrowheads="1"/>
          </p:cNvSpPr>
          <p:nvPr/>
        </p:nvSpPr>
        <p:spPr bwMode="auto">
          <a:xfrm>
            <a:off x="5029200" y="3581400"/>
            <a:ext cx="34274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Verdana" charset="0"/>
                <a:ea typeface="MS PGothic" charset="0"/>
                <a:cs typeface="MS PGothic" charset="0"/>
              </a:defRPr>
            </a:lvl1pPr>
            <a:lvl2pPr marL="742950" indent="-285750">
              <a:defRPr sz="2400">
                <a:solidFill>
                  <a:schemeClr val="tx1"/>
                </a:solidFill>
                <a:latin typeface="Verdana" charset="0"/>
                <a:ea typeface="MS PGothic" charset="0"/>
                <a:cs typeface="MS PGothic" charset="0"/>
              </a:defRPr>
            </a:lvl2pPr>
            <a:lvl3pPr marL="1143000" indent="-228600">
              <a:defRPr sz="2400">
                <a:solidFill>
                  <a:schemeClr val="tx1"/>
                </a:solidFill>
                <a:latin typeface="Verdana" charset="0"/>
                <a:ea typeface="MS PGothic" charset="0"/>
                <a:cs typeface="MS PGothic" charset="0"/>
              </a:defRPr>
            </a:lvl3pPr>
            <a:lvl4pPr marL="1600200" indent="-228600">
              <a:defRPr sz="2400">
                <a:solidFill>
                  <a:schemeClr val="tx1"/>
                </a:solidFill>
                <a:latin typeface="Verdana" charset="0"/>
                <a:ea typeface="MS PGothic" charset="0"/>
                <a:cs typeface="MS PGothic" charset="0"/>
              </a:defRPr>
            </a:lvl4pPr>
            <a:lvl5pPr marL="2057400" indent="-228600">
              <a:defRPr sz="24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Verdana" charset="0"/>
                <a:ea typeface="MS PGothic" charset="0"/>
                <a:cs typeface="MS PGothic" charset="0"/>
              </a:defRPr>
            </a:lvl9pPr>
          </a:lstStyle>
          <a:p>
            <a:r>
              <a:rPr lang="en-US"/>
              <a:t>Hearing preservation</a:t>
            </a:r>
          </a:p>
        </p:txBody>
      </p:sp>
      <p:cxnSp>
        <p:nvCxnSpPr>
          <p:cNvPr id="18" name="Straight Arrow Connector 17"/>
          <p:cNvCxnSpPr>
            <a:stCxn id="61450" idx="2"/>
          </p:cNvCxnSpPr>
          <p:nvPr/>
        </p:nvCxnSpPr>
        <p:spPr>
          <a:xfrm rot="5400000">
            <a:off x="5622131" y="3221832"/>
            <a:ext cx="300037" cy="1943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61450" idx="2"/>
          </p:cNvCxnSpPr>
          <p:nvPr/>
        </p:nvCxnSpPr>
        <p:spPr>
          <a:xfrm rot="16200000" flipH="1">
            <a:off x="7298531" y="3488532"/>
            <a:ext cx="300037" cy="1409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1453" name="TextBox 20"/>
          <p:cNvSpPr txBox="1">
            <a:spLocks noChangeArrowheads="1"/>
          </p:cNvSpPr>
          <p:nvPr/>
        </p:nvSpPr>
        <p:spPr bwMode="auto">
          <a:xfrm>
            <a:off x="4191000" y="4191000"/>
            <a:ext cx="6032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Verdana" charset="0"/>
                <a:ea typeface="MS PGothic" charset="0"/>
                <a:cs typeface="MS PGothic" charset="0"/>
              </a:defRPr>
            </a:lvl1pPr>
            <a:lvl2pPr marL="742950" indent="-285750">
              <a:defRPr sz="2400">
                <a:solidFill>
                  <a:schemeClr val="tx1"/>
                </a:solidFill>
                <a:latin typeface="Verdana" charset="0"/>
                <a:ea typeface="MS PGothic" charset="0"/>
                <a:cs typeface="MS PGothic" charset="0"/>
              </a:defRPr>
            </a:lvl2pPr>
            <a:lvl3pPr marL="1143000" indent="-228600">
              <a:defRPr sz="2400">
                <a:solidFill>
                  <a:schemeClr val="tx1"/>
                </a:solidFill>
                <a:latin typeface="Verdana" charset="0"/>
                <a:ea typeface="MS PGothic" charset="0"/>
                <a:cs typeface="MS PGothic" charset="0"/>
              </a:defRPr>
            </a:lvl3pPr>
            <a:lvl4pPr marL="1600200" indent="-228600">
              <a:defRPr sz="2400">
                <a:solidFill>
                  <a:schemeClr val="tx1"/>
                </a:solidFill>
                <a:latin typeface="Verdana" charset="0"/>
                <a:ea typeface="MS PGothic" charset="0"/>
                <a:cs typeface="MS PGothic" charset="0"/>
              </a:defRPr>
            </a:lvl4pPr>
            <a:lvl5pPr marL="2057400" indent="-228600">
              <a:defRPr sz="24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Verdana" charset="0"/>
                <a:ea typeface="MS PGothic" charset="0"/>
                <a:cs typeface="MS PGothic" charset="0"/>
              </a:defRPr>
            </a:lvl9pPr>
          </a:lstStyle>
          <a:p>
            <a:r>
              <a:rPr lang="en-US"/>
              <a:t>No</a:t>
            </a:r>
          </a:p>
        </p:txBody>
      </p:sp>
      <p:sp>
        <p:nvSpPr>
          <p:cNvPr id="61454" name="TextBox 21"/>
          <p:cNvSpPr txBox="1">
            <a:spLocks noChangeArrowheads="1"/>
          </p:cNvSpPr>
          <p:nvPr/>
        </p:nvSpPr>
        <p:spPr bwMode="auto">
          <a:xfrm>
            <a:off x="8229600" y="4191000"/>
            <a:ext cx="6969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Verdana" charset="0"/>
                <a:ea typeface="MS PGothic" charset="0"/>
                <a:cs typeface="MS PGothic" charset="0"/>
              </a:defRPr>
            </a:lvl1pPr>
            <a:lvl2pPr marL="742950" indent="-285750">
              <a:defRPr sz="2400">
                <a:solidFill>
                  <a:schemeClr val="tx1"/>
                </a:solidFill>
                <a:latin typeface="Verdana" charset="0"/>
                <a:ea typeface="MS PGothic" charset="0"/>
                <a:cs typeface="MS PGothic" charset="0"/>
              </a:defRPr>
            </a:lvl2pPr>
            <a:lvl3pPr marL="1143000" indent="-228600">
              <a:defRPr sz="2400">
                <a:solidFill>
                  <a:schemeClr val="tx1"/>
                </a:solidFill>
                <a:latin typeface="Verdana" charset="0"/>
                <a:ea typeface="MS PGothic" charset="0"/>
                <a:cs typeface="MS PGothic" charset="0"/>
              </a:defRPr>
            </a:lvl3pPr>
            <a:lvl4pPr marL="1600200" indent="-228600">
              <a:defRPr sz="2400">
                <a:solidFill>
                  <a:schemeClr val="tx1"/>
                </a:solidFill>
                <a:latin typeface="Verdana" charset="0"/>
                <a:ea typeface="MS PGothic" charset="0"/>
                <a:cs typeface="MS PGothic" charset="0"/>
              </a:defRPr>
            </a:lvl4pPr>
            <a:lvl5pPr marL="2057400" indent="-228600">
              <a:defRPr sz="24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Verdana" charset="0"/>
                <a:ea typeface="MS PGothic" charset="0"/>
                <a:cs typeface="MS PGothic" charset="0"/>
              </a:defRPr>
            </a:lvl9pPr>
          </a:lstStyle>
          <a:p>
            <a:r>
              <a:rPr lang="en-US"/>
              <a:t>Yes</a:t>
            </a:r>
          </a:p>
        </p:txBody>
      </p:sp>
      <p:cxnSp>
        <p:nvCxnSpPr>
          <p:cNvPr id="24" name="Straight Arrow Connector 23"/>
          <p:cNvCxnSpPr/>
          <p:nvPr/>
        </p:nvCxnSpPr>
        <p:spPr>
          <a:xfrm rot="5400000">
            <a:off x="4114801" y="4876800"/>
            <a:ext cx="4572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1456" name="TextBox 24"/>
          <p:cNvSpPr txBox="1">
            <a:spLocks noChangeArrowheads="1"/>
          </p:cNvSpPr>
          <p:nvPr/>
        </p:nvSpPr>
        <p:spPr bwMode="auto">
          <a:xfrm>
            <a:off x="2895600" y="4953000"/>
            <a:ext cx="28463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Verdana" charset="0"/>
                <a:ea typeface="MS PGothic" charset="0"/>
                <a:cs typeface="MS PGothic" charset="0"/>
              </a:defRPr>
            </a:lvl1pPr>
            <a:lvl2pPr marL="742950" indent="-285750">
              <a:defRPr sz="2400">
                <a:solidFill>
                  <a:schemeClr val="tx1"/>
                </a:solidFill>
                <a:latin typeface="Verdana" charset="0"/>
                <a:ea typeface="MS PGothic" charset="0"/>
                <a:cs typeface="MS PGothic" charset="0"/>
              </a:defRPr>
            </a:lvl2pPr>
            <a:lvl3pPr marL="1143000" indent="-228600">
              <a:defRPr sz="2400">
                <a:solidFill>
                  <a:schemeClr val="tx1"/>
                </a:solidFill>
                <a:latin typeface="Verdana" charset="0"/>
                <a:ea typeface="MS PGothic" charset="0"/>
                <a:cs typeface="MS PGothic" charset="0"/>
              </a:defRPr>
            </a:lvl3pPr>
            <a:lvl4pPr marL="1600200" indent="-228600">
              <a:defRPr sz="2400">
                <a:solidFill>
                  <a:schemeClr val="tx1"/>
                </a:solidFill>
                <a:latin typeface="Verdana" charset="0"/>
                <a:ea typeface="MS PGothic" charset="0"/>
                <a:cs typeface="MS PGothic" charset="0"/>
              </a:defRPr>
            </a:lvl4pPr>
            <a:lvl5pPr marL="2057400" indent="-228600">
              <a:defRPr sz="24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Verdana" charset="0"/>
                <a:ea typeface="MS PGothic" charset="0"/>
                <a:cs typeface="MS PGothic" charset="0"/>
              </a:defRPr>
            </a:lvl9pPr>
          </a:lstStyle>
          <a:p>
            <a:r>
              <a:rPr lang="en-US"/>
              <a:t>Translabyrinthine</a:t>
            </a:r>
          </a:p>
        </p:txBody>
      </p:sp>
      <p:cxnSp>
        <p:nvCxnSpPr>
          <p:cNvPr id="27" name="Straight Arrow Connector 26"/>
          <p:cNvCxnSpPr/>
          <p:nvPr/>
        </p:nvCxnSpPr>
        <p:spPr>
          <a:xfrm rot="10800000" flipV="1">
            <a:off x="4876800" y="4572000"/>
            <a:ext cx="3505200" cy="1371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1458" name="TextBox 27"/>
          <p:cNvSpPr txBox="1">
            <a:spLocks noChangeArrowheads="1"/>
          </p:cNvSpPr>
          <p:nvPr/>
        </p:nvSpPr>
        <p:spPr bwMode="auto">
          <a:xfrm>
            <a:off x="3886200" y="5867400"/>
            <a:ext cx="14525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Verdana" charset="0"/>
                <a:ea typeface="MS PGothic" charset="0"/>
                <a:cs typeface="MS PGothic" charset="0"/>
              </a:defRPr>
            </a:lvl1pPr>
            <a:lvl2pPr marL="742950" indent="-285750">
              <a:defRPr sz="2400">
                <a:solidFill>
                  <a:schemeClr val="tx1"/>
                </a:solidFill>
                <a:latin typeface="Verdana" charset="0"/>
                <a:ea typeface="MS PGothic" charset="0"/>
                <a:cs typeface="MS PGothic" charset="0"/>
              </a:defRPr>
            </a:lvl2pPr>
            <a:lvl3pPr marL="1143000" indent="-228600">
              <a:defRPr sz="2400">
                <a:solidFill>
                  <a:schemeClr val="tx1"/>
                </a:solidFill>
                <a:latin typeface="Verdana" charset="0"/>
                <a:ea typeface="MS PGothic" charset="0"/>
                <a:cs typeface="MS PGothic" charset="0"/>
              </a:defRPr>
            </a:lvl3pPr>
            <a:lvl4pPr marL="1600200" indent="-228600">
              <a:defRPr sz="2400">
                <a:solidFill>
                  <a:schemeClr val="tx1"/>
                </a:solidFill>
                <a:latin typeface="Verdana" charset="0"/>
                <a:ea typeface="MS PGothic" charset="0"/>
                <a:cs typeface="MS PGothic" charset="0"/>
              </a:defRPr>
            </a:lvl4pPr>
            <a:lvl5pPr marL="2057400" indent="-228600">
              <a:defRPr sz="24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Verdana" charset="0"/>
                <a:ea typeface="MS PGothic" charset="0"/>
                <a:cs typeface="MS PGothic" charset="0"/>
              </a:defRPr>
            </a:lvl9pPr>
          </a:lstStyle>
          <a:p>
            <a:r>
              <a:rPr lang="en-US"/>
              <a:t>&lt;= 1cm</a:t>
            </a:r>
          </a:p>
        </p:txBody>
      </p:sp>
      <p:cxnSp>
        <p:nvCxnSpPr>
          <p:cNvPr id="30" name="Straight Arrow Connector 29"/>
          <p:cNvCxnSpPr/>
          <p:nvPr/>
        </p:nvCxnSpPr>
        <p:spPr>
          <a:xfrm rot="5400000">
            <a:off x="7734301" y="5219700"/>
            <a:ext cx="1295400" cy="3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1460" name="TextBox 30"/>
          <p:cNvSpPr txBox="1">
            <a:spLocks noChangeArrowheads="1"/>
          </p:cNvSpPr>
          <p:nvPr/>
        </p:nvSpPr>
        <p:spPr bwMode="auto">
          <a:xfrm>
            <a:off x="7315200" y="5715000"/>
            <a:ext cx="1752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Verdana" charset="0"/>
                <a:ea typeface="MS PGothic" charset="0"/>
                <a:cs typeface="MS PGothic" charset="0"/>
              </a:defRPr>
            </a:lvl1pPr>
            <a:lvl2pPr marL="742950" indent="-285750">
              <a:defRPr sz="2400">
                <a:solidFill>
                  <a:schemeClr val="tx1"/>
                </a:solidFill>
                <a:latin typeface="Verdana" charset="0"/>
                <a:ea typeface="MS PGothic" charset="0"/>
                <a:cs typeface="MS PGothic" charset="0"/>
              </a:defRPr>
            </a:lvl2pPr>
            <a:lvl3pPr marL="1143000" indent="-228600">
              <a:defRPr sz="2400">
                <a:solidFill>
                  <a:schemeClr val="tx1"/>
                </a:solidFill>
                <a:latin typeface="Verdana" charset="0"/>
                <a:ea typeface="MS PGothic" charset="0"/>
                <a:cs typeface="MS PGothic" charset="0"/>
              </a:defRPr>
            </a:lvl3pPr>
            <a:lvl4pPr marL="1600200" indent="-228600">
              <a:defRPr sz="2400">
                <a:solidFill>
                  <a:schemeClr val="tx1"/>
                </a:solidFill>
                <a:latin typeface="Verdana" charset="0"/>
                <a:ea typeface="MS PGothic" charset="0"/>
                <a:cs typeface="MS PGothic" charset="0"/>
              </a:defRPr>
            </a:lvl4pPr>
            <a:lvl5pPr marL="2057400" indent="-228600">
              <a:defRPr sz="24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Verdana" charset="0"/>
                <a:ea typeface="MS PGothic" charset="0"/>
                <a:cs typeface="MS PGothic" charset="0"/>
              </a:defRPr>
            </a:lvl9pPr>
          </a:lstStyle>
          <a:p>
            <a:r>
              <a:rPr lang="en-US"/>
              <a:t>1-2.5 cms</a:t>
            </a:r>
          </a:p>
        </p:txBody>
      </p:sp>
      <p:sp>
        <p:nvSpPr>
          <p:cNvPr id="61461" name="TextBox 31"/>
          <p:cNvSpPr txBox="1">
            <a:spLocks noChangeArrowheads="1"/>
          </p:cNvSpPr>
          <p:nvPr/>
        </p:nvSpPr>
        <p:spPr bwMode="auto">
          <a:xfrm>
            <a:off x="3200400" y="6248400"/>
            <a:ext cx="20923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Verdana" charset="0"/>
                <a:ea typeface="MS PGothic" charset="0"/>
                <a:cs typeface="MS PGothic" charset="0"/>
              </a:defRPr>
            </a:lvl1pPr>
            <a:lvl2pPr marL="742950" indent="-285750">
              <a:defRPr sz="2400">
                <a:solidFill>
                  <a:schemeClr val="tx1"/>
                </a:solidFill>
                <a:latin typeface="Verdana" charset="0"/>
                <a:ea typeface="MS PGothic" charset="0"/>
                <a:cs typeface="MS PGothic" charset="0"/>
              </a:defRPr>
            </a:lvl2pPr>
            <a:lvl3pPr marL="1143000" indent="-228600">
              <a:defRPr sz="2400">
                <a:solidFill>
                  <a:schemeClr val="tx1"/>
                </a:solidFill>
                <a:latin typeface="Verdana" charset="0"/>
                <a:ea typeface="MS PGothic" charset="0"/>
                <a:cs typeface="MS PGothic" charset="0"/>
              </a:defRPr>
            </a:lvl3pPr>
            <a:lvl4pPr marL="1600200" indent="-228600">
              <a:defRPr sz="2400">
                <a:solidFill>
                  <a:schemeClr val="tx1"/>
                </a:solidFill>
                <a:latin typeface="Verdana" charset="0"/>
                <a:ea typeface="MS PGothic" charset="0"/>
                <a:cs typeface="MS PGothic" charset="0"/>
              </a:defRPr>
            </a:lvl4pPr>
            <a:lvl5pPr marL="2057400" indent="-228600">
              <a:defRPr sz="24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Verdana" charset="0"/>
                <a:ea typeface="MS PGothic" charset="0"/>
                <a:cs typeface="MS PGothic" charset="0"/>
              </a:defRPr>
            </a:lvl9pPr>
          </a:lstStyle>
          <a:p>
            <a:r>
              <a:rPr lang="en-US"/>
              <a:t>Middle fossa</a:t>
            </a:r>
          </a:p>
        </p:txBody>
      </p:sp>
      <p:sp>
        <p:nvSpPr>
          <p:cNvPr id="61462" name="TextBox 32"/>
          <p:cNvSpPr txBox="1">
            <a:spLocks noChangeArrowheads="1"/>
          </p:cNvSpPr>
          <p:nvPr/>
        </p:nvSpPr>
        <p:spPr bwMode="auto">
          <a:xfrm>
            <a:off x="6858000" y="6167438"/>
            <a:ext cx="2286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MS PGothic" charset="0"/>
                <a:cs typeface="MS PGothic" charset="0"/>
              </a:defRPr>
            </a:lvl1pPr>
            <a:lvl2pPr marL="742950" indent="-285750">
              <a:defRPr sz="2400">
                <a:solidFill>
                  <a:schemeClr val="tx1"/>
                </a:solidFill>
                <a:latin typeface="Verdana" charset="0"/>
                <a:ea typeface="MS PGothic" charset="0"/>
                <a:cs typeface="MS PGothic" charset="0"/>
              </a:defRPr>
            </a:lvl2pPr>
            <a:lvl3pPr marL="1143000" indent="-228600">
              <a:defRPr sz="2400">
                <a:solidFill>
                  <a:schemeClr val="tx1"/>
                </a:solidFill>
                <a:latin typeface="Verdana" charset="0"/>
                <a:ea typeface="MS PGothic" charset="0"/>
                <a:cs typeface="MS PGothic" charset="0"/>
              </a:defRPr>
            </a:lvl3pPr>
            <a:lvl4pPr marL="1600200" indent="-228600">
              <a:defRPr sz="2400">
                <a:solidFill>
                  <a:schemeClr val="tx1"/>
                </a:solidFill>
                <a:latin typeface="Verdana" charset="0"/>
                <a:ea typeface="MS PGothic" charset="0"/>
                <a:cs typeface="MS PGothic" charset="0"/>
              </a:defRPr>
            </a:lvl4pPr>
            <a:lvl5pPr marL="2057400" indent="-228600">
              <a:defRPr sz="24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Verdana" charset="0"/>
                <a:ea typeface="MS PGothic" charset="0"/>
                <a:cs typeface="MS PGothic" charset="0"/>
              </a:defRPr>
            </a:lvl9pPr>
          </a:lstStyle>
          <a:p>
            <a:pPr algn="ctr"/>
            <a:r>
              <a:rPr lang="en-US"/>
              <a:t>Suboccipital</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5"/>
          <p:cNvSpPr>
            <a:spLocks noGrp="1" noChangeArrowheads="1"/>
          </p:cNvSpPr>
          <p:nvPr>
            <p:ph type="title"/>
          </p:nvPr>
        </p:nvSpPr>
        <p:spPr/>
        <p:txBody>
          <a:bodyPr/>
          <a:lstStyle/>
          <a:p>
            <a:pPr eaLnBrk="1" hangingPunct="1"/>
            <a:r>
              <a:rPr lang="en-US">
                <a:latin typeface="Franklin Gothic Book" charset="0"/>
                <a:ea typeface="MS PGothic" charset="0"/>
              </a:rPr>
              <a:t>Cerebello-pontine angle</a:t>
            </a:r>
          </a:p>
        </p:txBody>
      </p:sp>
      <p:sp>
        <p:nvSpPr>
          <p:cNvPr id="19458" name="Rectangle 6"/>
          <p:cNvSpPr>
            <a:spLocks noGrp="1" noChangeArrowheads="1"/>
          </p:cNvSpPr>
          <p:nvPr>
            <p:ph sz="quarter" idx="1"/>
          </p:nvPr>
        </p:nvSpPr>
        <p:spPr/>
        <p:txBody>
          <a:bodyPr/>
          <a:lstStyle/>
          <a:p>
            <a:pPr eaLnBrk="1" hangingPunct="1"/>
            <a:r>
              <a:rPr lang="en-US" sz="2400">
                <a:latin typeface="Perpetua" charset="0"/>
                <a:ea typeface="MS PGothic" charset="0"/>
              </a:rPr>
              <a:t>Superior limb of cerebellopontine fissure</a:t>
            </a:r>
          </a:p>
          <a:p>
            <a:pPr eaLnBrk="1" hangingPunct="1"/>
            <a:r>
              <a:rPr lang="en-US" sz="2400">
                <a:latin typeface="Perpetua" charset="0"/>
                <a:ea typeface="MS PGothic" charset="0"/>
              </a:rPr>
              <a:t>Inferior limb of cerebellopontine fissure</a:t>
            </a:r>
          </a:p>
          <a:p>
            <a:pPr eaLnBrk="1" hangingPunct="1"/>
            <a:r>
              <a:rPr lang="en-US" sz="2400">
                <a:latin typeface="Perpetua" charset="0"/>
                <a:ea typeface="MS PGothic" charset="0"/>
              </a:rPr>
              <a:t>Apex-located laterally where superior &amp; inferior limbs meet</a:t>
            </a:r>
          </a:p>
          <a:p>
            <a:pPr eaLnBrk="1" hangingPunct="1"/>
            <a:r>
              <a:rPr lang="en-US" sz="2400">
                <a:latin typeface="Perpetua" charset="0"/>
                <a:ea typeface="MS PGothic" charset="0"/>
              </a:rPr>
              <a:t>Floor- Middle cerebellar peduncle</a:t>
            </a:r>
          </a:p>
          <a:p>
            <a:pPr eaLnBrk="1" hangingPunct="1"/>
            <a:r>
              <a:rPr lang="en-US" sz="2400">
                <a:latin typeface="Perpetua" charset="0"/>
                <a:ea typeface="MS PGothic" charset="0"/>
              </a:rPr>
              <a:t>Anterior: posterior surface of temporal bone</a:t>
            </a:r>
          </a:p>
          <a:p>
            <a:pPr eaLnBrk="1" hangingPunct="1"/>
            <a:r>
              <a:rPr lang="en-US" sz="2400">
                <a:latin typeface="Perpetua" charset="0"/>
                <a:ea typeface="MS PGothic" charset="0"/>
              </a:rPr>
              <a:t>Posterior: anterior surface of the cerebellum</a:t>
            </a:r>
          </a:p>
          <a:p>
            <a:pPr eaLnBrk="1" hangingPunct="1"/>
            <a:r>
              <a:rPr lang="en-US" sz="2400">
                <a:latin typeface="Perpetua" charset="0"/>
                <a:ea typeface="MS PGothic" charset="0"/>
              </a:rPr>
              <a:t>Medial: lateral surface of brainstem</a:t>
            </a:r>
          </a:p>
          <a:p>
            <a:pPr eaLnBrk="1" hangingPunct="1"/>
            <a:r>
              <a:rPr lang="en-US" sz="2400">
                <a:latin typeface="Perpetua" charset="0"/>
                <a:ea typeface="MS PGothic" charset="0"/>
              </a:rPr>
              <a:t>Lateral: petrous bone</a:t>
            </a:r>
          </a:p>
          <a:p>
            <a:pPr lvl="1" eaLnBrk="1" hangingPunct="1"/>
            <a:endParaRPr lang="en-US" sz="2200">
              <a:latin typeface="Perpetua"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p:nvPr>
        </p:nvSpPr>
        <p:spPr>
          <a:xfrm>
            <a:off x="914400" y="274638"/>
            <a:ext cx="7772400" cy="563562"/>
          </a:xfrm>
        </p:spPr>
        <p:txBody>
          <a:bodyPr/>
          <a:lstStyle/>
          <a:p>
            <a:pPr algn="ctr" eaLnBrk="1" hangingPunct="1"/>
            <a:r>
              <a:rPr lang="en-US">
                <a:latin typeface="Franklin Gothic Book" charset="0"/>
                <a:ea typeface="MS PGothic" charset="0"/>
              </a:rPr>
              <a:t>Facial N preservation</a:t>
            </a:r>
          </a:p>
        </p:txBody>
      </p:sp>
      <p:sp>
        <p:nvSpPr>
          <p:cNvPr id="62466" name="Rectangle 3"/>
          <p:cNvSpPr>
            <a:spLocks noGrp="1" noChangeArrowheads="1"/>
          </p:cNvSpPr>
          <p:nvPr>
            <p:ph type="body" idx="1"/>
          </p:nvPr>
        </p:nvSpPr>
        <p:spPr>
          <a:xfrm>
            <a:off x="685800" y="914400"/>
            <a:ext cx="7772400" cy="1143000"/>
          </a:xfrm>
        </p:spPr>
        <p:txBody>
          <a:bodyPr/>
          <a:lstStyle/>
          <a:p>
            <a:pPr eaLnBrk="1" hangingPunct="1"/>
            <a:r>
              <a:rPr lang="en-US">
                <a:latin typeface="Perpetua" charset="0"/>
                <a:ea typeface="MS PGothic" charset="0"/>
              </a:rPr>
              <a:t>1</a:t>
            </a:r>
            <a:r>
              <a:rPr lang="en-US" baseline="30000">
                <a:latin typeface="Perpetua" charset="0"/>
                <a:ea typeface="MS PGothic" charset="0"/>
              </a:rPr>
              <a:t>st</a:t>
            </a:r>
            <a:r>
              <a:rPr lang="en-US">
                <a:latin typeface="Perpetua" charset="0"/>
                <a:ea typeface="MS PGothic" charset="0"/>
              </a:rPr>
              <a:t>- Cairns 1931</a:t>
            </a:r>
          </a:p>
          <a:p>
            <a:pPr eaLnBrk="1" hangingPunct="1"/>
            <a:r>
              <a:rPr lang="en-US">
                <a:latin typeface="Perpetua" charset="0"/>
                <a:ea typeface="MS PGothic" charset="0"/>
              </a:rPr>
              <a:t>Olivecrona- 1</a:t>
            </a:r>
            <a:r>
              <a:rPr lang="en-US" baseline="30000">
                <a:latin typeface="Perpetua" charset="0"/>
                <a:ea typeface="MS PGothic" charset="0"/>
              </a:rPr>
              <a:t>st</a:t>
            </a:r>
            <a:r>
              <a:rPr lang="en-US">
                <a:latin typeface="Perpetua" charset="0"/>
                <a:ea typeface="MS PGothic" charset="0"/>
              </a:rPr>
              <a:t> to attempt in a large series of patients</a:t>
            </a:r>
          </a:p>
        </p:txBody>
      </p:sp>
      <p:sp>
        <p:nvSpPr>
          <p:cNvPr id="6" name="Rectangle 6"/>
          <p:cNvSpPr txBox="1">
            <a:spLocks noChangeArrowheads="1"/>
          </p:cNvSpPr>
          <p:nvPr/>
        </p:nvSpPr>
        <p:spPr>
          <a:xfrm>
            <a:off x="4933950" y="2209800"/>
            <a:ext cx="3749675" cy="4114800"/>
          </a:xfrm>
          <a:prstGeom prst="rect">
            <a:avLst/>
          </a:prstGeom>
        </p:spPr>
        <p:txBody>
          <a:bodyPr/>
          <a:lstStyle/>
          <a:p>
            <a:pPr marL="273050" indent="-273050" eaLnBrk="1" hangingPunct="1">
              <a:lnSpc>
                <a:spcPct val="80000"/>
              </a:lnSpc>
              <a:spcBef>
                <a:spcPts val="575"/>
              </a:spcBef>
              <a:buClr>
                <a:schemeClr val="accent1"/>
              </a:buClr>
              <a:buSzPct val="85000"/>
              <a:buFont typeface="Wingdings 2" pitchFamily="18" charset="2"/>
              <a:buChar char=""/>
              <a:defRPr/>
            </a:pPr>
            <a:r>
              <a:rPr lang="en-US" dirty="0">
                <a:solidFill>
                  <a:schemeClr val="accent2"/>
                </a:solidFill>
                <a:latin typeface="+mn-lt"/>
                <a:ea typeface="+mn-ea"/>
                <a:cs typeface="+mn-cs"/>
              </a:rPr>
              <a:t>VII nerve monitoring</a:t>
            </a:r>
          </a:p>
          <a:p>
            <a:pPr marL="547688" lvl="1" indent="-228600" eaLnBrk="1" hangingPunct="1">
              <a:lnSpc>
                <a:spcPct val="80000"/>
              </a:lnSpc>
              <a:spcBef>
                <a:spcPts val="375"/>
              </a:spcBef>
              <a:buClr>
                <a:schemeClr val="accent2"/>
              </a:buClr>
              <a:buSzPct val="85000"/>
              <a:buFont typeface="Wingdings 2" pitchFamily="18" charset="2"/>
              <a:buChar char=""/>
              <a:defRPr/>
            </a:pPr>
            <a:r>
              <a:rPr lang="en-US" dirty="0">
                <a:latin typeface="+mn-lt"/>
                <a:ea typeface="+mn-ea"/>
                <a:cs typeface="+mn-cs"/>
              </a:rPr>
              <a:t>EMG monitoring of muscles innervated by VII nerve</a:t>
            </a:r>
          </a:p>
          <a:p>
            <a:pPr marL="547688" lvl="1" indent="-228600" eaLnBrk="1" hangingPunct="1">
              <a:lnSpc>
                <a:spcPct val="80000"/>
              </a:lnSpc>
              <a:spcBef>
                <a:spcPts val="375"/>
              </a:spcBef>
              <a:buClr>
                <a:schemeClr val="accent2"/>
              </a:buClr>
              <a:buSzPct val="85000"/>
              <a:buFont typeface="Wingdings 2" pitchFamily="18" charset="2"/>
              <a:buChar char=""/>
              <a:defRPr/>
            </a:pPr>
            <a:r>
              <a:rPr lang="en-US" dirty="0">
                <a:latin typeface="+mn-lt"/>
                <a:ea typeface="+mn-ea"/>
                <a:cs typeface="+mn-cs"/>
              </a:rPr>
              <a:t>Displayed on an oscilloscope connected to an audio amplifier.</a:t>
            </a:r>
          </a:p>
          <a:p>
            <a:pPr marL="547688" lvl="1" indent="-228600" eaLnBrk="1" hangingPunct="1">
              <a:lnSpc>
                <a:spcPct val="80000"/>
              </a:lnSpc>
              <a:spcBef>
                <a:spcPts val="375"/>
              </a:spcBef>
              <a:buClr>
                <a:schemeClr val="accent2"/>
              </a:buClr>
              <a:buSzPct val="85000"/>
              <a:buFont typeface="Wingdings 2" pitchFamily="18" charset="2"/>
              <a:buChar char=""/>
              <a:defRPr/>
            </a:pPr>
            <a:r>
              <a:rPr lang="en-US" dirty="0">
                <a:latin typeface="+mn-lt"/>
                <a:ea typeface="+mn-ea"/>
                <a:cs typeface="+mn-cs"/>
              </a:rPr>
              <a:t>Statistically significant difference in anatomical &amp; functional VII nerve preservation</a:t>
            </a:r>
          </a:p>
          <a:p>
            <a:pPr marL="273050" indent="-273050" eaLnBrk="1" hangingPunct="1">
              <a:spcBef>
                <a:spcPts val="575"/>
              </a:spcBef>
              <a:buClr>
                <a:schemeClr val="accent1"/>
              </a:buClr>
              <a:buSzPct val="85000"/>
              <a:buFont typeface="Wingdings 2" pitchFamily="18" charset="2"/>
              <a:buChar char=""/>
              <a:defRPr/>
            </a:pPr>
            <a:r>
              <a:rPr lang="en-US" dirty="0">
                <a:latin typeface="+mn-lt"/>
                <a:ea typeface="+mn-ea"/>
                <a:cs typeface="+mn-cs"/>
              </a:rPr>
              <a:t>Facial Motion sensor</a:t>
            </a:r>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3"/>
          <p:cNvSpPr>
            <a:spLocks noGrp="1" noChangeArrowheads="1"/>
          </p:cNvSpPr>
          <p:nvPr>
            <p:ph type="body" idx="1"/>
          </p:nvPr>
        </p:nvSpPr>
        <p:spPr>
          <a:xfrm>
            <a:off x="914400" y="1447800"/>
            <a:ext cx="7772400" cy="3810000"/>
          </a:xfrm>
        </p:spPr>
        <p:txBody>
          <a:bodyPr/>
          <a:lstStyle/>
          <a:p>
            <a:pPr eaLnBrk="1" hangingPunct="1">
              <a:lnSpc>
                <a:spcPct val="90000"/>
              </a:lnSpc>
            </a:pPr>
            <a:r>
              <a:rPr lang="en-US" sz="2800">
                <a:latin typeface="Perpetua" charset="0"/>
                <a:ea typeface="MS PGothic" charset="0"/>
              </a:rPr>
              <a:t>Ebersold (1992): amplitude of CMAP on stimulation of facial N in lateral IAC predicts outcome.</a:t>
            </a:r>
          </a:p>
          <a:p>
            <a:pPr eaLnBrk="1" hangingPunct="1">
              <a:lnSpc>
                <a:spcPct val="90000"/>
              </a:lnSpc>
            </a:pPr>
            <a:r>
              <a:rPr lang="en-US" sz="2800">
                <a:latin typeface="Perpetua" charset="0"/>
                <a:ea typeface="MS PGothic" charset="0"/>
              </a:rPr>
              <a:t>Others- </a:t>
            </a:r>
          </a:p>
          <a:p>
            <a:pPr lvl="1" eaLnBrk="1" hangingPunct="1">
              <a:lnSpc>
                <a:spcPct val="90000"/>
              </a:lnSpc>
            </a:pPr>
            <a:r>
              <a:rPr lang="en-US">
                <a:latin typeface="Perpetua" charset="0"/>
                <a:ea typeface="MS PGothic" charset="0"/>
              </a:rPr>
              <a:t>Intraop change in threshold of stimulation reflects amount of damage.</a:t>
            </a:r>
          </a:p>
          <a:p>
            <a:pPr lvl="1" eaLnBrk="1" hangingPunct="1">
              <a:lnSpc>
                <a:spcPct val="90000"/>
              </a:lnSpc>
            </a:pPr>
            <a:r>
              <a:rPr lang="en-US">
                <a:latin typeface="Perpetua" charset="0"/>
                <a:ea typeface="MS PGothic" charset="0"/>
              </a:rPr>
              <a:t>Threshold of stimulation at REZ at brainstem reflects outcome.</a:t>
            </a:r>
          </a:p>
          <a:p>
            <a:pPr eaLnBrk="1" hangingPunct="1">
              <a:lnSpc>
                <a:spcPct val="90000"/>
              </a:lnSpc>
            </a:pPr>
            <a:r>
              <a:rPr lang="en-US" sz="2800">
                <a:latin typeface="Perpetua" charset="0"/>
                <a:ea typeface="MS PGothic" charset="0"/>
              </a:rPr>
              <a:t>Delayed Facial weakness: edema/inflammation- usually complete recovery by 6 month</a:t>
            </a:r>
          </a:p>
          <a:p>
            <a:pPr eaLnBrk="1" hangingPunct="1">
              <a:lnSpc>
                <a:spcPct val="90000"/>
              </a:lnSpc>
            </a:pPr>
            <a:r>
              <a:rPr lang="en-US" sz="2800">
                <a:latin typeface="Perpetua" charset="0"/>
                <a:ea typeface="MS PGothic" charset="0"/>
              </a:rPr>
              <a:t>Outcome assessed at one year</a:t>
            </a:r>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noChangeArrowheads="1"/>
          </p:cNvSpPr>
          <p:nvPr>
            <p:ph type="title"/>
          </p:nvPr>
        </p:nvSpPr>
        <p:spPr>
          <a:xfrm>
            <a:off x="381000" y="381000"/>
            <a:ext cx="4419600" cy="762000"/>
          </a:xfrm>
        </p:spPr>
        <p:txBody>
          <a:bodyPr/>
          <a:lstStyle/>
          <a:p>
            <a:pPr algn="ctr" eaLnBrk="1" hangingPunct="1"/>
            <a:r>
              <a:rPr lang="en-US" sz="3200">
                <a:latin typeface="Franklin Gothic Book" charset="0"/>
                <a:ea typeface="MS PGothic" charset="0"/>
              </a:rPr>
              <a:t>House and Brackmann Grading</a:t>
            </a:r>
          </a:p>
        </p:txBody>
      </p:sp>
      <p:sp>
        <p:nvSpPr>
          <p:cNvPr id="64514" name="Rectangle 3"/>
          <p:cNvSpPr>
            <a:spLocks noGrp="1" noChangeArrowheads="1"/>
          </p:cNvSpPr>
          <p:nvPr>
            <p:ph type="body" idx="1"/>
          </p:nvPr>
        </p:nvSpPr>
        <p:spPr>
          <a:xfrm>
            <a:off x="304800" y="1066800"/>
            <a:ext cx="3886200" cy="3429000"/>
          </a:xfrm>
        </p:spPr>
        <p:txBody>
          <a:bodyPr/>
          <a:lstStyle/>
          <a:p>
            <a:pPr lvl="1" eaLnBrk="1" hangingPunct="1">
              <a:lnSpc>
                <a:spcPct val="90000"/>
              </a:lnSpc>
              <a:buFontTx/>
              <a:buNone/>
            </a:pPr>
            <a:r>
              <a:rPr lang="en-US">
                <a:latin typeface="Perpetua" charset="0"/>
                <a:ea typeface="MS PGothic" charset="0"/>
              </a:rPr>
              <a:t>1- normal</a:t>
            </a:r>
          </a:p>
          <a:p>
            <a:pPr lvl="1" eaLnBrk="1" hangingPunct="1">
              <a:lnSpc>
                <a:spcPct val="90000"/>
              </a:lnSpc>
              <a:buFontTx/>
              <a:buNone/>
            </a:pPr>
            <a:r>
              <a:rPr lang="en-US">
                <a:latin typeface="Perpetua" charset="0"/>
                <a:ea typeface="MS PGothic" charset="0"/>
              </a:rPr>
              <a:t>2- close eyelids with min efforts</a:t>
            </a:r>
          </a:p>
          <a:p>
            <a:pPr lvl="1" eaLnBrk="1" hangingPunct="1">
              <a:lnSpc>
                <a:spcPct val="90000"/>
              </a:lnSpc>
              <a:buFontTx/>
              <a:buNone/>
            </a:pPr>
            <a:r>
              <a:rPr lang="en-US">
                <a:latin typeface="Perpetua" charset="0"/>
                <a:ea typeface="MS PGothic" charset="0"/>
              </a:rPr>
              <a:t>3- no functional impairment, close eyes with max efforts, obvious synkinesis/ contracture/ hemifacial spasm</a:t>
            </a:r>
          </a:p>
          <a:p>
            <a:pPr lvl="1" eaLnBrk="1" hangingPunct="1">
              <a:lnSpc>
                <a:spcPct val="90000"/>
              </a:lnSpc>
              <a:buFontTx/>
              <a:buNone/>
            </a:pPr>
            <a:r>
              <a:rPr lang="en-US">
                <a:latin typeface="Perpetua" charset="0"/>
                <a:ea typeface="MS PGothic" charset="0"/>
              </a:rPr>
              <a:t>4- Normal symmetry and tone at rest, can</a:t>
            </a:r>
            <a:r>
              <a:rPr lang="ja-JP" altLang="en-US">
                <a:latin typeface="Perpetua" charset="0"/>
                <a:ea typeface="MS PGothic" charset="0"/>
              </a:rPr>
              <a:t>’</a:t>
            </a:r>
            <a:r>
              <a:rPr lang="en-US" altLang="ja-JP">
                <a:latin typeface="Perpetua" charset="0"/>
                <a:ea typeface="MS PGothic" charset="0"/>
              </a:rPr>
              <a:t>t close eyes, severe synkinesis etc</a:t>
            </a:r>
          </a:p>
          <a:p>
            <a:pPr lvl="1" eaLnBrk="1" hangingPunct="1">
              <a:lnSpc>
                <a:spcPct val="90000"/>
              </a:lnSpc>
              <a:buFontTx/>
              <a:buNone/>
            </a:pPr>
            <a:r>
              <a:rPr lang="en-US">
                <a:latin typeface="Perpetua" charset="0"/>
                <a:ea typeface="MS PGothic" charset="0"/>
              </a:rPr>
              <a:t>5-Asymmetry at rest, decreased/absent nasolabial folds, minimal  movment of eyelids</a:t>
            </a:r>
          </a:p>
          <a:p>
            <a:pPr lvl="1" eaLnBrk="1" hangingPunct="1">
              <a:lnSpc>
                <a:spcPct val="90000"/>
              </a:lnSpc>
              <a:buFontTx/>
              <a:buNone/>
            </a:pPr>
            <a:r>
              <a:rPr lang="en-US">
                <a:latin typeface="Perpetua" charset="0"/>
                <a:ea typeface="MS PGothic" charset="0"/>
              </a:rPr>
              <a:t>6- No motion, loss of tone</a:t>
            </a:r>
          </a:p>
        </p:txBody>
      </p:sp>
      <p:sp>
        <p:nvSpPr>
          <p:cNvPr id="4" name="Rectangle 2"/>
          <p:cNvSpPr txBox="1">
            <a:spLocks noChangeArrowheads="1"/>
          </p:cNvSpPr>
          <p:nvPr/>
        </p:nvSpPr>
        <p:spPr bwMode="auto">
          <a:xfrm>
            <a:off x="5105400" y="304800"/>
            <a:ext cx="3276600" cy="609600"/>
          </a:xfrm>
          <a:prstGeom prst="rect">
            <a:avLst/>
          </a:prstGeom>
          <a:noFill/>
          <a:ln w="9525">
            <a:noFill/>
            <a:miter lim="800000"/>
            <a:headEnd/>
            <a:tailEnd/>
          </a:ln>
        </p:spPr>
        <p:txBody>
          <a:bodyPr bIns="91440" anchor="b"/>
          <a:lstStyle/>
          <a:p>
            <a:pPr algn="ctr" eaLnBrk="1" hangingPunct="1">
              <a:defRPr/>
            </a:pPr>
            <a:r>
              <a:rPr lang="en-US" sz="4000" dirty="0">
                <a:solidFill>
                  <a:schemeClr val="tx2"/>
                </a:solidFill>
                <a:latin typeface="+mj-lt"/>
                <a:ea typeface="+mj-ea"/>
                <a:cs typeface="+mj-cs"/>
              </a:rPr>
              <a:t>Outcome</a:t>
            </a:r>
          </a:p>
        </p:txBody>
      </p:sp>
      <p:sp>
        <p:nvSpPr>
          <p:cNvPr id="5" name="Rectangle 3"/>
          <p:cNvSpPr txBox="1">
            <a:spLocks noChangeArrowheads="1"/>
          </p:cNvSpPr>
          <p:nvPr/>
        </p:nvSpPr>
        <p:spPr bwMode="auto">
          <a:xfrm>
            <a:off x="5029200" y="1295400"/>
            <a:ext cx="3505200" cy="4572000"/>
          </a:xfrm>
          <a:prstGeom prst="rect">
            <a:avLst/>
          </a:prstGeom>
          <a:noFill/>
          <a:ln w="9525">
            <a:noFill/>
            <a:miter lim="800000"/>
            <a:headEnd/>
            <a:tailEnd/>
          </a:ln>
        </p:spPr>
        <p:txBody>
          <a:bodyPr/>
          <a:lstStyle/>
          <a:p>
            <a:pPr marL="273050" indent="-273050" eaLnBrk="1" hangingPunct="1">
              <a:spcBef>
                <a:spcPts val="575"/>
              </a:spcBef>
              <a:buClr>
                <a:schemeClr val="accent1"/>
              </a:buClr>
              <a:buSzPct val="85000"/>
              <a:buFont typeface="Wingdings 2" pitchFamily="18" charset="2"/>
              <a:buChar char=""/>
              <a:defRPr/>
            </a:pPr>
            <a:r>
              <a:rPr lang="en-US" sz="2600" dirty="0" err="1">
                <a:latin typeface="+mn-lt"/>
                <a:ea typeface="+mn-ea"/>
                <a:cs typeface="+mn-cs"/>
              </a:rPr>
              <a:t>Ojemann</a:t>
            </a:r>
            <a:r>
              <a:rPr lang="en-US" sz="2600" dirty="0">
                <a:latin typeface="+mn-lt"/>
                <a:ea typeface="+mn-ea"/>
                <a:cs typeface="+mn-cs"/>
              </a:rPr>
              <a:t> 1993:</a:t>
            </a:r>
          </a:p>
          <a:p>
            <a:pPr marL="273050" indent="-273050" eaLnBrk="1" hangingPunct="1">
              <a:spcBef>
                <a:spcPts val="575"/>
              </a:spcBef>
              <a:buClr>
                <a:schemeClr val="accent1"/>
              </a:buClr>
              <a:buSzPct val="85000"/>
              <a:buFont typeface="Wingdings 2" pitchFamily="18" charset="2"/>
              <a:buChar char=""/>
              <a:defRPr/>
            </a:pPr>
            <a:r>
              <a:rPr lang="en-US" sz="2600" dirty="0">
                <a:latin typeface="+mn-lt"/>
                <a:ea typeface="+mn-ea"/>
                <a:cs typeface="+mn-cs"/>
              </a:rPr>
              <a:t>Tm size </a:t>
            </a:r>
          </a:p>
          <a:p>
            <a:pPr marL="273050" indent="-273050" eaLnBrk="1" hangingPunct="1">
              <a:spcBef>
                <a:spcPts val="575"/>
              </a:spcBef>
              <a:buClr>
                <a:schemeClr val="accent1"/>
              </a:buClr>
              <a:buSzPct val="85000"/>
              <a:buFont typeface="Wingdings 2" pitchFamily="18" charset="2"/>
              <a:buChar char=""/>
              <a:defRPr/>
            </a:pPr>
            <a:r>
              <a:rPr lang="en-US" sz="2600" dirty="0">
                <a:latin typeface="+mn-lt"/>
                <a:ea typeface="+mn-ea"/>
                <a:cs typeface="+mn-cs"/>
              </a:rPr>
              <a:t>1cm-100%</a:t>
            </a:r>
          </a:p>
          <a:p>
            <a:pPr marL="273050" indent="-273050" eaLnBrk="1" hangingPunct="1">
              <a:spcBef>
                <a:spcPts val="575"/>
              </a:spcBef>
              <a:buClr>
                <a:schemeClr val="accent1"/>
              </a:buClr>
              <a:buSzPct val="85000"/>
              <a:buFont typeface="Wingdings" pitchFamily="2" charset="2"/>
              <a:buNone/>
              <a:defRPr/>
            </a:pPr>
            <a:r>
              <a:rPr lang="en-US" sz="2600" dirty="0">
                <a:latin typeface="+mn-lt"/>
                <a:ea typeface="+mn-ea"/>
                <a:cs typeface="+mn-cs"/>
              </a:rPr>
              <a:t>	1-2 m- 95%</a:t>
            </a:r>
          </a:p>
          <a:p>
            <a:pPr marL="273050" indent="-273050" eaLnBrk="1" hangingPunct="1">
              <a:spcBef>
                <a:spcPts val="575"/>
              </a:spcBef>
              <a:buClr>
                <a:schemeClr val="accent1"/>
              </a:buClr>
              <a:buSzPct val="85000"/>
              <a:buFont typeface="Wingdings" pitchFamily="2" charset="2"/>
              <a:buNone/>
              <a:defRPr/>
            </a:pPr>
            <a:r>
              <a:rPr lang="en-US" sz="2600" dirty="0">
                <a:latin typeface="+mn-lt"/>
                <a:ea typeface="+mn-ea"/>
                <a:cs typeface="+mn-cs"/>
              </a:rPr>
              <a:t>	2-3cm- 80%</a:t>
            </a:r>
          </a:p>
          <a:p>
            <a:pPr marL="273050" indent="-273050" eaLnBrk="1" hangingPunct="1">
              <a:spcBef>
                <a:spcPts val="575"/>
              </a:spcBef>
              <a:buClr>
                <a:schemeClr val="accent1"/>
              </a:buClr>
              <a:buSzPct val="85000"/>
              <a:buFont typeface="Wingdings" pitchFamily="2" charset="2"/>
              <a:buNone/>
              <a:defRPr/>
            </a:pPr>
            <a:r>
              <a:rPr lang="en-US" sz="2600" dirty="0">
                <a:latin typeface="+mn-lt"/>
                <a:ea typeface="+mn-ea"/>
                <a:cs typeface="+mn-cs"/>
              </a:rPr>
              <a:t>	3-4cm- 60%</a:t>
            </a:r>
          </a:p>
          <a:p>
            <a:pPr marL="273050" indent="-273050" eaLnBrk="1" hangingPunct="1">
              <a:spcBef>
                <a:spcPts val="575"/>
              </a:spcBef>
              <a:buClr>
                <a:schemeClr val="accent1"/>
              </a:buClr>
              <a:buSzPct val="85000"/>
              <a:buFont typeface="Wingdings" pitchFamily="2" charset="2"/>
              <a:buNone/>
              <a:defRPr/>
            </a:pPr>
            <a:r>
              <a:rPr lang="en-US" sz="2600" dirty="0">
                <a:latin typeface="+mn-lt"/>
                <a:ea typeface="+mn-ea"/>
                <a:cs typeface="+mn-cs"/>
              </a:rPr>
              <a:t>	&gt;4 cm- 50-55%</a:t>
            </a:r>
          </a:p>
          <a:p>
            <a:pPr marL="273050" indent="-273050" eaLnBrk="1" hangingPunct="1">
              <a:spcBef>
                <a:spcPts val="575"/>
              </a:spcBef>
              <a:buClr>
                <a:schemeClr val="accent1"/>
              </a:buClr>
              <a:buSzPct val="85000"/>
              <a:buFont typeface="Wingdings" pitchFamily="2" charset="2"/>
              <a:buNone/>
              <a:defRPr/>
            </a:pPr>
            <a:r>
              <a:rPr lang="en-US" sz="2600" dirty="0" err="1">
                <a:latin typeface="+mn-lt"/>
                <a:ea typeface="+mn-ea"/>
                <a:cs typeface="+mn-cs"/>
              </a:rPr>
              <a:t>Samii</a:t>
            </a:r>
            <a:r>
              <a:rPr lang="en-US" sz="2600" dirty="0">
                <a:latin typeface="+mn-lt"/>
                <a:ea typeface="+mn-ea"/>
                <a:cs typeface="+mn-cs"/>
              </a:rPr>
              <a:t>: better results for same size</a:t>
            </a:r>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a:xfrm>
            <a:off x="304800" y="274638"/>
            <a:ext cx="8382000" cy="1143000"/>
          </a:xfrm>
        </p:spPr>
        <p:txBody>
          <a:bodyPr/>
          <a:lstStyle/>
          <a:p>
            <a:pPr algn="ctr"/>
            <a:r>
              <a:rPr lang="en-US" sz="2400">
                <a:latin typeface="Franklin Gothic Book" charset="0"/>
                <a:ea typeface="MS PGothic" charset="0"/>
              </a:rPr>
              <a:t>Microsurgical management of giant acoustic neuromas: An institutional series of 400 cases</a:t>
            </a:r>
            <a:r>
              <a:rPr lang="en-US" sz="2000">
                <a:latin typeface="Franklin Gothic Book" charset="0"/>
                <a:ea typeface="MS PGothic" charset="0"/>
              </a:rPr>
              <a:t/>
            </a:r>
            <a:br>
              <a:rPr lang="en-US" sz="2000">
                <a:latin typeface="Franklin Gothic Book" charset="0"/>
                <a:ea typeface="MS PGothic" charset="0"/>
              </a:rPr>
            </a:br>
            <a:r>
              <a:rPr lang="en-US" sz="1800">
                <a:latin typeface="Franklin Gothic Book" charset="0"/>
                <a:ea typeface="MS PGothic" charset="0"/>
              </a:rPr>
              <a:t>Sumit Sinha, B S Sharma, </a:t>
            </a:r>
            <a:r>
              <a:rPr lang="en-US" sz="1800" i="1">
                <a:latin typeface="Franklin Gothic Book" charset="0"/>
                <a:ea typeface="MS PGothic" charset="0"/>
              </a:rPr>
              <a:t>Asian Journal of Neurosurgery 2008; 11: 47-56</a:t>
            </a:r>
            <a:endParaRPr lang="en-US" sz="2000" i="1">
              <a:latin typeface="Franklin Gothic Book" charset="0"/>
              <a:ea typeface="MS PGothic" charset="0"/>
            </a:endParaRPr>
          </a:p>
        </p:txBody>
      </p:sp>
      <p:sp>
        <p:nvSpPr>
          <p:cNvPr id="65538" name="Content Placeholder 2"/>
          <p:cNvSpPr>
            <a:spLocks noGrp="1"/>
          </p:cNvSpPr>
          <p:nvPr>
            <p:ph sz="quarter" idx="1"/>
          </p:nvPr>
        </p:nvSpPr>
        <p:spPr>
          <a:xfrm>
            <a:off x="381000" y="1600200"/>
            <a:ext cx="8458200" cy="4572000"/>
          </a:xfrm>
        </p:spPr>
        <p:txBody>
          <a:bodyPr/>
          <a:lstStyle/>
          <a:p>
            <a:r>
              <a:rPr lang="en-US" sz="2400" i="1">
                <a:latin typeface="Perpetua" charset="0"/>
                <a:ea typeface="MS PGothic" charset="0"/>
              </a:rPr>
              <a:t>Facial nerve anatomically preserved in 78%, last follow up- 82% patients showed acceptable facial function. </a:t>
            </a:r>
          </a:p>
          <a:p>
            <a:r>
              <a:rPr lang="en-US" sz="2400" i="1">
                <a:latin typeface="Perpetua" charset="0"/>
                <a:ea typeface="MS PGothic" charset="0"/>
              </a:rPr>
              <a:t>GTR in 24.2%, NTR 47.2% and STR 28.6%. </a:t>
            </a:r>
          </a:p>
          <a:p>
            <a:r>
              <a:rPr lang="en-US" sz="2400" i="1">
                <a:latin typeface="Perpetua" charset="0"/>
                <a:ea typeface="MS PGothic" charset="0"/>
              </a:rPr>
              <a:t>The preoperative tumor size was not statistically related to the extent of resection. </a:t>
            </a:r>
          </a:p>
          <a:p>
            <a:r>
              <a:rPr lang="en-US" sz="2400" i="1">
                <a:latin typeface="Perpetua" charset="0"/>
                <a:ea typeface="MS PGothic" charset="0"/>
              </a:rPr>
              <a:t>Meningitis and Chest infection-major causes of morbidity. Mortality 2.2%.</a:t>
            </a:r>
          </a:p>
          <a:p>
            <a:r>
              <a:rPr lang="en-US" sz="2400" i="1">
                <a:latin typeface="Perpetua" charset="0"/>
                <a:ea typeface="MS PGothic" charset="0"/>
              </a:rPr>
              <a:t>Intraoperative facial nerve monitoring: definite adv in anatomical preservation.</a:t>
            </a:r>
          </a:p>
          <a:p>
            <a:r>
              <a:rPr lang="en-US" sz="2400" i="1">
                <a:latin typeface="Perpetua" charset="0"/>
                <a:ea typeface="MS PGothic" charset="0"/>
              </a:rPr>
              <a:t> Learning curve of surgeons, large tumor size, preoperative lower cranial nerve involvement, altered sensorium at the time of admission, cystic nature of the tumors and low general condition at the time of surgery were the </a:t>
            </a:r>
            <a:r>
              <a:rPr lang="en-US" sz="2400" b="1" i="1" u="sng">
                <a:latin typeface="Perpetua" charset="0"/>
                <a:ea typeface="MS PGothic" charset="0"/>
              </a:rPr>
              <a:t>main factors contributing to morbidity and mortality.</a:t>
            </a:r>
            <a:endParaRPr lang="en-US" sz="2400">
              <a:latin typeface="Perpetua"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title"/>
          </p:nvPr>
        </p:nvSpPr>
        <p:spPr/>
        <p:txBody>
          <a:bodyPr/>
          <a:lstStyle/>
          <a:p>
            <a:pPr eaLnBrk="1" hangingPunct="1"/>
            <a:r>
              <a:rPr lang="en-US">
                <a:latin typeface="Franklin Gothic Book" charset="0"/>
                <a:ea typeface="MS PGothic" charset="0"/>
              </a:rPr>
              <a:t>Hearing preservation: Monitoring</a:t>
            </a:r>
          </a:p>
        </p:txBody>
      </p:sp>
      <p:sp>
        <p:nvSpPr>
          <p:cNvPr id="66562" name="Rectangle 8"/>
          <p:cNvSpPr>
            <a:spLocks noGrp="1" noChangeArrowheads="1"/>
          </p:cNvSpPr>
          <p:nvPr>
            <p:ph sz="quarter" idx="1"/>
          </p:nvPr>
        </p:nvSpPr>
        <p:spPr/>
        <p:txBody>
          <a:bodyPr/>
          <a:lstStyle/>
          <a:p>
            <a:pPr eaLnBrk="1" hangingPunct="1">
              <a:lnSpc>
                <a:spcPct val="90000"/>
              </a:lnSpc>
            </a:pPr>
            <a:r>
              <a:rPr lang="en-US" sz="2800">
                <a:latin typeface="Perpetua" charset="0"/>
                <a:ea typeface="MS PGothic" charset="0"/>
              </a:rPr>
              <a:t>BAER- monitors pathways central to tm</a:t>
            </a:r>
          </a:p>
          <a:p>
            <a:pPr eaLnBrk="1" hangingPunct="1">
              <a:lnSpc>
                <a:spcPct val="90000"/>
              </a:lnSpc>
            </a:pPr>
            <a:r>
              <a:rPr lang="en-US" sz="2800">
                <a:latin typeface="Perpetua" charset="0"/>
                <a:ea typeface="MS PGothic" charset="0"/>
              </a:rPr>
              <a:t>ECoG- CAP of auditory nerve monitors pathways distal to tm, cochlear microphonics indicates status of cochlea</a:t>
            </a:r>
          </a:p>
          <a:p>
            <a:pPr eaLnBrk="1" hangingPunct="1">
              <a:lnSpc>
                <a:spcPct val="90000"/>
              </a:lnSpc>
            </a:pPr>
            <a:r>
              <a:rPr lang="en-US" sz="2800">
                <a:latin typeface="Perpetua" charset="0"/>
                <a:ea typeface="MS PGothic" charset="0"/>
              </a:rPr>
              <a:t>Cochlear N direct recording of CNAP</a:t>
            </a:r>
          </a:p>
        </p:txBody>
      </p:sp>
      <p:sp>
        <p:nvSpPr>
          <p:cNvPr id="66563" name="Text Box 10"/>
          <p:cNvSpPr txBox="1">
            <a:spLocks noChangeArrowheads="1"/>
          </p:cNvSpPr>
          <p:nvPr/>
        </p:nvSpPr>
        <p:spPr bwMode="auto">
          <a:xfrm>
            <a:off x="685800" y="5943600"/>
            <a:ext cx="78819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Verdana" charset="0"/>
                <a:ea typeface="MS PGothic" charset="0"/>
                <a:cs typeface="MS PGothic" charset="0"/>
              </a:defRPr>
            </a:lvl1pPr>
            <a:lvl2pPr marL="742950" indent="-285750">
              <a:defRPr sz="2400">
                <a:solidFill>
                  <a:schemeClr val="tx1"/>
                </a:solidFill>
                <a:latin typeface="Verdana" charset="0"/>
                <a:ea typeface="MS PGothic" charset="0"/>
                <a:cs typeface="MS PGothic" charset="0"/>
              </a:defRPr>
            </a:lvl2pPr>
            <a:lvl3pPr marL="1143000" indent="-228600">
              <a:defRPr sz="2400">
                <a:solidFill>
                  <a:schemeClr val="tx1"/>
                </a:solidFill>
                <a:latin typeface="Verdana" charset="0"/>
                <a:ea typeface="MS PGothic" charset="0"/>
                <a:cs typeface="MS PGothic" charset="0"/>
              </a:defRPr>
            </a:lvl3pPr>
            <a:lvl4pPr marL="1600200" indent="-228600">
              <a:defRPr sz="2400">
                <a:solidFill>
                  <a:schemeClr val="tx1"/>
                </a:solidFill>
                <a:latin typeface="Verdana" charset="0"/>
                <a:ea typeface="MS PGothic" charset="0"/>
                <a:cs typeface="MS PGothic" charset="0"/>
              </a:defRPr>
            </a:lvl4pPr>
            <a:lvl5pPr marL="2057400" indent="-228600">
              <a:defRPr sz="24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Verdana" charset="0"/>
                <a:ea typeface="MS PGothic" charset="0"/>
                <a:cs typeface="MS PGothic" charset="0"/>
              </a:defRPr>
            </a:lvl9pPr>
          </a:lstStyle>
          <a:p>
            <a:pPr eaLnBrk="1" hangingPunct="1"/>
            <a:r>
              <a:rPr lang="en-US" sz="2000" b="1" u="sng">
                <a:latin typeface="Arial" charset="0"/>
              </a:rPr>
              <a:t>Elliot and McKissock first reported hearing preservation in 1954</a:t>
            </a:r>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noChangeArrowheads="1"/>
          </p:cNvSpPr>
          <p:nvPr>
            <p:ph type="title"/>
          </p:nvPr>
        </p:nvSpPr>
        <p:spPr>
          <a:xfrm>
            <a:off x="228600" y="457200"/>
            <a:ext cx="1524000" cy="639763"/>
          </a:xfrm>
        </p:spPr>
        <p:txBody>
          <a:bodyPr/>
          <a:lstStyle/>
          <a:p>
            <a:pPr algn="ctr" eaLnBrk="1" hangingPunct="1"/>
            <a:r>
              <a:rPr lang="en-US">
                <a:latin typeface="Franklin Gothic Book" charset="0"/>
                <a:ea typeface="MS PGothic" charset="0"/>
              </a:rPr>
              <a:t>BAER</a:t>
            </a:r>
          </a:p>
        </p:txBody>
      </p:sp>
      <p:sp>
        <p:nvSpPr>
          <p:cNvPr id="67586" name="Rectangle 3"/>
          <p:cNvSpPr>
            <a:spLocks noGrp="1" noChangeArrowheads="1"/>
          </p:cNvSpPr>
          <p:nvPr>
            <p:ph type="body" idx="1"/>
          </p:nvPr>
        </p:nvSpPr>
        <p:spPr>
          <a:xfrm>
            <a:off x="1752600" y="152400"/>
            <a:ext cx="6553200" cy="1828800"/>
          </a:xfrm>
        </p:spPr>
        <p:txBody>
          <a:bodyPr/>
          <a:lstStyle/>
          <a:p>
            <a:pPr eaLnBrk="1" hangingPunct="1"/>
            <a:r>
              <a:rPr lang="en-US" sz="2400">
                <a:latin typeface="Perpetua" charset="0"/>
                <a:ea typeface="MS PGothic" charset="0"/>
              </a:rPr>
              <a:t>Wave V is most prominent – monitored</a:t>
            </a:r>
          </a:p>
          <a:p>
            <a:pPr eaLnBrk="1" hangingPunct="1"/>
            <a:r>
              <a:rPr lang="en-US" sz="2400" u="sng">
                <a:latin typeface="Perpetua" charset="0"/>
                <a:ea typeface="MS PGothic" charset="0"/>
              </a:rPr>
              <a:t>Disadv:</a:t>
            </a:r>
          </a:p>
          <a:p>
            <a:pPr lvl="1" eaLnBrk="1" hangingPunct="1"/>
            <a:r>
              <a:rPr lang="en-US" sz="2000">
                <a:latin typeface="Perpetua" charset="0"/>
                <a:ea typeface="MS PGothic" charset="0"/>
              </a:rPr>
              <a:t>BEAR unrecordable pre op in 1/3 patients</a:t>
            </a:r>
          </a:p>
          <a:p>
            <a:pPr lvl="1" eaLnBrk="1" hangingPunct="1"/>
            <a:r>
              <a:rPr lang="en-US" sz="2000">
                <a:latin typeface="Perpetua" charset="0"/>
                <a:ea typeface="MS PGothic" charset="0"/>
              </a:rPr>
              <a:t>Delay in response of upto 20-60 sec due to signal averaging</a:t>
            </a:r>
            <a:endParaRPr lang="en-US">
              <a:latin typeface="Perpetua" charset="0"/>
              <a:ea typeface="MS PGothic" charset="0"/>
            </a:endParaRPr>
          </a:p>
          <a:p>
            <a:pPr eaLnBrk="1" hangingPunct="1"/>
            <a:endParaRPr lang="en-US">
              <a:latin typeface="Perpetua" charset="0"/>
              <a:ea typeface="MS PGothic" charset="0"/>
            </a:endParaRPr>
          </a:p>
        </p:txBody>
      </p:sp>
      <p:sp>
        <p:nvSpPr>
          <p:cNvPr id="67587" name="TextBox 3"/>
          <p:cNvSpPr txBox="1">
            <a:spLocks noChangeArrowheads="1"/>
          </p:cNvSpPr>
          <p:nvPr/>
        </p:nvSpPr>
        <p:spPr bwMode="auto">
          <a:xfrm>
            <a:off x="228600" y="2286000"/>
            <a:ext cx="12985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Verdana" charset="0"/>
                <a:ea typeface="MS PGothic" charset="0"/>
                <a:cs typeface="MS PGothic" charset="0"/>
              </a:defRPr>
            </a:lvl1pPr>
            <a:lvl2pPr marL="742950" indent="-285750">
              <a:defRPr sz="2400">
                <a:solidFill>
                  <a:schemeClr val="tx1"/>
                </a:solidFill>
                <a:latin typeface="Verdana" charset="0"/>
                <a:ea typeface="MS PGothic" charset="0"/>
                <a:cs typeface="MS PGothic" charset="0"/>
              </a:defRPr>
            </a:lvl2pPr>
            <a:lvl3pPr marL="1143000" indent="-228600">
              <a:defRPr sz="2400">
                <a:solidFill>
                  <a:schemeClr val="tx1"/>
                </a:solidFill>
                <a:latin typeface="Verdana" charset="0"/>
                <a:ea typeface="MS PGothic" charset="0"/>
                <a:cs typeface="MS PGothic" charset="0"/>
              </a:defRPr>
            </a:lvl3pPr>
            <a:lvl4pPr marL="1600200" indent="-228600">
              <a:defRPr sz="2400">
                <a:solidFill>
                  <a:schemeClr val="tx1"/>
                </a:solidFill>
                <a:latin typeface="Verdana" charset="0"/>
                <a:ea typeface="MS PGothic" charset="0"/>
                <a:cs typeface="MS PGothic" charset="0"/>
              </a:defRPr>
            </a:lvl4pPr>
            <a:lvl5pPr marL="2057400" indent="-228600">
              <a:defRPr sz="24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Verdana" charset="0"/>
                <a:ea typeface="MS PGothic" charset="0"/>
                <a:cs typeface="MS PGothic" charset="0"/>
              </a:defRPr>
            </a:lvl9pPr>
          </a:lstStyle>
          <a:p>
            <a:r>
              <a:rPr lang="en-US" sz="3200"/>
              <a:t>ECoG</a:t>
            </a:r>
          </a:p>
        </p:txBody>
      </p:sp>
      <p:sp>
        <p:nvSpPr>
          <p:cNvPr id="5" name="Rectangle 3"/>
          <p:cNvSpPr txBox="1">
            <a:spLocks noChangeArrowheads="1"/>
          </p:cNvSpPr>
          <p:nvPr/>
        </p:nvSpPr>
        <p:spPr bwMode="auto">
          <a:xfrm>
            <a:off x="1600200" y="1981200"/>
            <a:ext cx="7162800" cy="3276600"/>
          </a:xfrm>
          <a:prstGeom prst="rect">
            <a:avLst/>
          </a:prstGeom>
          <a:noFill/>
          <a:ln w="9525">
            <a:noFill/>
            <a:miter lim="800000"/>
            <a:headEnd/>
            <a:tailEnd/>
          </a:ln>
        </p:spPr>
        <p:txBody>
          <a:bodyPr/>
          <a:lstStyle/>
          <a:p>
            <a:pPr marL="273050" indent="-273050" eaLnBrk="1" hangingPunct="1">
              <a:spcBef>
                <a:spcPts val="575"/>
              </a:spcBef>
              <a:buClr>
                <a:schemeClr val="accent1"/>
              </a:buClr>
              <a:buSzPct val="85000"/>
              <a:buFont typeface="Wingdings 2" pitchFamily="18" charset="2"/>
              <a:buChar char=""/>
              <a:defRPr/>
            </a:pPr>
            <a:r>
              <a:rPr lang="en-US" dirty="0">
                <a:latin typeface="+mn-lt"/>
                <a:ea typeface="+mn-ea"/>
                <a:cs typeface="+mn-cs"/>
              </a:rPr>
              <a:t>Monitors </a:t>
            </a:r>
            <a:r>
              <a:rPr lang="en-US" b="1" dirty="0">
                <a:latin typeface="+mn-lt"/>
                <a:ea typeface="+mn-ea"/>
                <a:cs typeface="+mn-cs"/>
              </a:rPr>
              <a:t>CAP</a:t>
            </a:r>
            <a:r>
              <a:rPr lang="en-US" dirty="0">
                <a:latin typeface="+mn-lt"/>
                <a:ea typeface="+mn-ea"/>
                <a:cs typeface="+mn-cs"/>
              </a:rPr>
              <a:t> of auditory nerve near the cochlea and </a:t>
            </a:r>
            <a:r>
              <a:rPr lang="en-US" b="1" dirty="0">
                <a:latin typeface="+mn-lt"/>
                <a:ea typeface="+mn-ea"/>
                <a:cs typeface="+mn-cs"/>
              </a:rPr>
              <a:t>cochlear </a:t>
            </a:r>
            <a:r>
              <a:rPr lang="en-US" b="1" dirty="0" err="1">
                <a:latin typeface="+mn-lt"/>
                <a:ea typeface="+mn-ea"/>
                <a:cs typeface="+mn-cs"/>
              </a:rPr>
              <a:t>microphonics</a:t>
            </a:r>
            <a:r>
              <a:rPr lang="en-US" dirty="0">
                <a:latin typeface="+mn-lt"/>
                <a:ea typeface="+mn-ea"/>
                <a:cs typeface="+mn-cs"/>
              </a:rPr>
              <a:t>, generated from hair cells.</a:t>
            </a:r>
          </a:p>
          <a:p>
            <a:pPr marL="273050" indent="-273050" eaLnBrk="1" hangingPunct="1">
              <a:spcBef>
                <a:spcPts val="575"/>
              </a:spcBef>
              <a:buClr>
                <a:schemeClr val="accent1"/>
              </a:buClr>
              <a:buSzPct val="85000"/>
              <a:buFont typeface="Wingdings 2" pitchFamily="18" charset="2"/>
              <a:buChar char=""/>
              <a:defRPr/>
            </a:pPr>
            <a:r>
              <a:rPr lang="en-US" u="sng" dirty="0">
                <a:latin typeface="+mn-lt"/>
                <a:ea typeface="+mn-ea"/>
                <a:cs typeface="+mn-cs"/>
              </a:rPr>
              <a:t>Adv:</a:t>
            </a:r>
          </a:p>
          <a:p>
            <a:pPr marL="730250" lvl="1" indent="-273050" eaLnBrk="1" hangingPunct="1">
              <a:spcBef>
                <a:spcPts val="575"/>
              </a:spcBef>
              <a:buClr>
                <a:schemeClr val="accent1"/>
              </a:buClr>
              <a:buSzPct val="85000"/>
              <a:buFont typeface="Wingdings 2" pitchFamily="18" charset="2"/>
              <a:buChar char=""/>
              <a:defRPr/>
            </a:pPr>
            <a:r>
              <a:rPr lang="en-US" dirty="0">
                <a:latin typeface="+mn-lt"/>
                <a:ea typeface="+mn-ea"/>
                <a:cs typeface="+mn-cs"/>
              </a:rPr>
              <a:t>Rapid feed back of N1.</a:t>
            </a:r>
          </a:p>
          <a:p>
            <a:pPr marL="730250" lvl="1" indent="-273050" eaLnBrk="1" hangingPunct="1">
              <a:spcBef>
                <a:spcPts val="575"/>
              </a:spcBef>
              <a:buClr>
                <a:schemeClr val="accent1"/>
              </a:buClr>
              <a:buSzPct val="85000"/>
              <a:buFont typeface="Wingdings 2" pitchFamily="18" charset="2"/>
              <a:buChar char=""/>
              <a:defRPr/>
            </a:pPr>
            <a:r>
              <a:rPr lang="en-US" dirty="0">
                <a:latin typeface="+mn-lt"/>
                <a:ea typeface="+mn-ea"/>
                <a:cs typeface="+mn-cs"/>
              </a:rPr>
              <a:t>Not affected by anesthetic agents.</a:t>
            </a:r>
          </a:p>
          <a:p>
            <a:pPr marL="730250" lvl="1" indent="-273050" eaLnBrk="1" hangingPunct="1">
              <a:spcBef>
                <a:spcPts val="575"/>
              </a:spcBef>
              <a:buClr>
                <a:schemeClr val="accent1"/>
              </a:buClr>
              <a:buSzPct val="85000"/>
              <a:buFont typeface="Wingdings 2" pitchFamily="18" charset="2"/>
              <a:buChar char=""/>
              <a:defRPr/>
            </a:pPr>
            <a:r>
              <a:rPr lang="en-US" dirty="0">
                <a:latin typeface="+mn-lt"/>
                <a:ea typeface="+mn-ea"/>
                <a:cs typeface="+mn-cs"/>
              </a:rPr>
              <a:t>Almost always detectable.</a:t>
            </a:r>
            <a:r>
              <a:rPr lang="en-US" dirty="0">
                <a:latin typeface="Verdana" pitchFamily="34" charset="0"/>
                <a:ea typeface="+mn-ea"/>
                <a:cs typeface="+mn-cs"/>
              </a:rPr>
              <a:t> </a:t>
            </a:r>
          </a:p>
          <a:p>
            <a:pPr marL="273050" indent="-273050" eaLnBrk="1" hangingPunct="1">
              <a:spcBef>
                <a:spcPts val="575"/>
              </a:spcBef>
              <a:buClr>
                <a:schemeClr val="accent1"/>
              </a:buClr>
              <a:buSzPct val="85000"/>
              <a:buFont typeface="Wingdings 2" pitchFamily="18" charset="2"/>
              <a:buChar char=""/>
              <a:defRPr/>
            </a:pPr>
            <a:r>
              <a:rPr lang="en-US" dirty="0">
                <a:latin typeface="+mn-lt"/>
                <a:ea typeface="+mn-ea"/>
                <a:cs typeface="+mn-cs"/>
              </a:rPr>
              <a:t>Direct recording of CNAP from nerve- good predictor, but impairs surgical field, 8</a:t>
            </a:r>
            <a:r>
              <a:rPr lang="en-US" baseline="30000" dirty="0">
                <a:latin typeface="+mn-lt"/>
                <a:ea typeface="+mn-ea"/>
                <a:cs typeface="+mn-cs"/>
              </a:rPr>
              <a:t>th</a:t>
            </a:r>
            <a:r>
              <a:rPr lang="en-US" dirty="0">
                <a:latin typeface="+mn-lt"/>
                <a:ea typeface="+mn-ea"/>
                <a:cs typeface="+mn-cs"/>
              </a:rPr>
              <a:t> nerve must be visible before it can be used</a:t>
            </a:r>
          </a:p>
          <a:p>
            <a:pPr eaLnBrk="1" hangingPunct="1">
              <a:defRPr/>
            </a:pPr>
            <a:r>
              <a:rPr lang="en-US" u="sng" dirty="0">
                <a:latin typeface="+mn-lt"/>
                <a:ea typeface="+mn-ea"/>
                <a:cs typeface="+mn-cs"/>
              </a:rPr>
              <a:t>Problems</a:t>
            </a:r>
            <a:r>
              <a:rPr lang="en-US" dirty="0">
                <a:latin typeface="+mn-lt"/>
                <a:ea typeface="+mn-ea"/>
                <a:cs typeface="+mn-cs"/>
              </a:rPr>
              <a:t>: dislodgement of electrode, fluid in middle ear may block sound transmission.</a:t>
            </a:r>
            <a:r>
              <a:rPr lang="en-US" dirty="0">
                <a:latin typeface="Verdana" pitchFamily="34" charset="0"/>
                <a:ea typeface="+mn-ea"/>
                <a:cs typeface="+mn-cs"/>
              </a:rPr>
              <a:t> </a:t>
            </a:r>
            <a:endParaRPr lang="en-US" dirty="0">
              <a:latin typeface="+mn-lt"/>
              <a:ea typeface="+mn-ea"/>
              <a:cs typeface="+mn-cs"/>
            </a:endParaRPr>
          </a:p>
          <a:p>
            <a:pPr marL="273050" indent="-273050" eaLnBrk="1" hangingPunct="1">
              <a:spcBef>
                <a:spcPts val="575"/>
              </a:spcBef>
              <a:buClr>
                <a:schemeClr val="accent1"/>
              </a:buClr>
              <a:buSzPct val="85000"/>
              <a:buFont typeface="Wingdings 2" pitchFamily="18" charset="2"/>
              <a:buChar char=""/>
              <a:defRPr/>
            </a:pPr>
            <a:endParaRPr lang="en-US" dirty="0">
              <a:latin typeface="+mn-lt"/>
              <a:ea typeface="+mn-ea"/>
              <a:cs typeface="+mn-cs"/>
            </a:endParaRPr>
          </a:p>
          <a:p>
            <a:pPr marL="273050" indent="-273050" eaLnBrk="1" hangingPunct="1">
              <a:spcBef>
                <a:spcPts val="575"/>
              </a:spcBef>
              <a:buClr>
                <a:schemeClr val="accent1"/>
              </a:buClr>
              <a:buSzPct val="85000"/>
              <a:buFont typeface="Wingdings 2" pitchFamily="18" charset="2"/>
              <a:buChar char=""/>
              <a:defRPr/>
            </a:pPr>
            <a:endParaRPr lang="en-US" sz="2800" dirty="0">
              <a:latin typeface="+mn-lt"/>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2"/>
          <p:cNvSpPr>
            <a:spLocks noGrp="1" noChangeArrowheads="1"/>
          </p:cNvSpPr>
          <p:nvPr>
            <p:ph type="title"/>
          </p:nvPr>
        </p:nvSpPr>
        <p:spPr>
          <a:xfrm>
            <a:off x="914400" y="274638"/>
            <a:ext cx="7772400" cy="868362"/>
          </a:xfrm>
        </p:spPr>
        <p:txBody>
          <a:bodyPr/>
          <a:lstStyle/>
          <a:p>
            <a:pPr algn="ctr" eaLnBrk="1" hangingPunct="1"/>
            <a:r>
              <a:rPr lang="en-US">
                <a:latin typeface="Franklin Gothic Book" charset="0"/>
                <a:ea typeface="MS PGothic" charset="0"/>
              </a:rPr>
              <a:t>Recent Advances</a:t>
            </a:r>
          </a:p>
        </p:txBody>
      </p:sp>
      <p:sp>
        <p:nvSpPr>
          <p:cNvPr id="68610" name="Rectangle 3"/>
          <p:cNvSpPr>
            <a:spLocks noGrp="1" noChangeArrowheads="1"/>
          </p:cNvSpPr>
          <p:nvPr>
            <p:ph type="body" idx="1"/>
          </p:nvPr>
        </p:nvSpPr>
        <p:spPr/>
        <p:txBody>
          <a:bodyPr/>
          <a:lstStyle/>
          <a:p>
            <a:pPr eaLnBrk="1" hangingPunct="1"/>
            <a:r>
              <a:rPr lang="en-US" sz="2800" i="1">
                <a:latin typeface="Perpetua" charset="0"/>
                <a:ea typeface="MS PGothic" charset="0"/>
              </a:rPr>
              <a:t>Direct recording of potentials from cochlear nucleus in lateral recess </a:t>
            </a:r>
            <a:r>
              <a:rPr lang="en-US" sz="2800">
                <a:latin typeface="Perpetua" charset="0"/>
                <a:ea typeface="MS PGothic" charset="0"/>
              </a:rPr>
              <a:t>(Jannetta et al)</a:t>
            </a:r>
          </a:p>
          <a:p>
            <a:pPr eaLnBrk="1" hangingPunct="1"/>
            <a:r>
              <a:rPr lang="en-US" sz="2800" i="1">
                <a:latin typeface="Perpetua" charset="0"/>
                <a:ea typeface="MS PGothic" charset="0"/>
              </a:rPr>
              <a:t>Fast BAER response </a:t>
            </a:r>
            <a:r>
              <a:rPr lang="en-US" sz="2800">
                <a:latin typeface="Perpetua" charset="0"/>
                <a:ea typeface="MS PGothic" charset="0"/>
              </a:rPr>
              <a:t>(10 sec) by using electrodes attached to cerebellar retractor (Samii et al)</a:t>
            </a:r>
          </a:p>
          <a:p>
            <a:pPr eaLnBrk="1" hangingPunct="1"/>
            <a:endParaRPr lang="en-US" sz="2800">
              <a:latin typeface="Perpetua"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3"/>
          <p:cNvSpPr>
            <a:spLocks noGrp="1" noChangeArrowheads="1"/>
          </p:cNvSpPr>
          <p:nvPr>
            <p:ph type="body" idx="1"/>
          </p:nvPr>
        </p:nvSpPr>
        <p:spPr>
          <a:xfrm>
            <a:off x="533400" y="685800"/>
            <a:ext cx="8077200" cy="5029200"/>
          </a:xfrm>
        </p:spPr>
        <p:txBody>
          <a:bodyPr/>
          <a:lstStyle/>
          <a:p>
            <a:pPr eaLnBrk="1" hangingPunct="1"/>
            <a:r>
              <a:rPr lang="en-US" u="sng">
                <a:latin typeface="Perpetua" charset="0"/>
                <a:ea typeface="MS PGothic" charset="0"/>
              </a:rPr>
              <a:t>Mech of hearing loss:</a:t>
            </a:r>
          </a:p>
          <a:p>
            <a:pPr lvl="1" eaLnBrk="1" hangingPunct="1"/>
            <a:r>
              <a:rPr lang="en-US">
                <a:latin typeface="Perpetua" charset="0"/>
                <a:ea typeface="MS PGothic" charset="0"/>
              </a:rPr>
              <a:t>Direct</a:t>
            </a:r>
            <a:r>
              <a:rPr lang="en-US" u="sng">
                <a:latin typeface="Perpetua" charset="0"/>
                <a:ea typeface="MS PGothic" charset="0"/>
              </a:rPr>
              <a:t> </a:t>
            </a:r>
            <a:r>
              <a:rPr lang="en-US">
                <a:latin typeface="Perpetua" charset="0"/>
                <a:ea typeface="MS PGothic" charset="0"/>
              </a:rPr>
              <a:t>damage to cochlear nerve</a:t>
            </a:r>
            <a:endParaRPr lang="en-US" u="sng">
              <a:latin typeface="Perpetua" charset="0"/>
              <a:ea typeface="MS PGothic" charset="0"/>
            </a:endParaRPr>
          </a:p>
          <a:p>
            <a:pPr lvl="1" eaLnBrk="1" hangingPunct="1"/>
            <a:r>
              <a:rPr lang="en-US">
                <a:latin typeface="Perpetua" charset="0"/>
                <a:ea typeface="MS PGothic" charset="0"/>
              </a:rPr>
              <a:t>Involvement</a:t>
            </a:r>
            <a:r>
              <a:rPr lang="en-US" u="sng">
                <a:latin typeface="Perpetua" charset="0"/>
                <a:ea typeface="MS PGothic" charset="0"/>
              </a:rPr>
              <a:t> </a:t>
            </a:r>
            <a:r>
              <a:rPr lang="en-US">
                <a:latin typeface="Perpetua" charset="0"/>
                <a:ea typeface="MS PGothic" charset="0"/>
              </a:rPr>
              <a:t>of cochlear nerve by tm</a:t>
            </a:r>
          </a:p>
          <a:p>
            <a:pPr lvl="1" eaLnBrk="1" hangingPunct="1"/>
            <a:r>
              <a:rPr lang="en-US">
                <a:latin typeface="Perpetua" charset="0"/>
                <a:ea typeface="MS PGothic" charset="0"/>
              </a:rPr>
              <a:t>Interruption of blood supply to cochlea/nerve</a:t>
            </a:r>
          </a:p>
          <a:p>
            <a:pPr lvl="1" eaLnBrk="1" hangingPunct="1"/>
            <a:r>
              <a:rPr lang="en-US">
                <a:latin typeface="Perpetua" charset="0"/>
                <a:ea typeface="MS PGothic" charset="0"/>
              </a:rPr>
              <a:t>Injury to Labyrinth</a:t>
            </a:r>
            <a:endParaRPr lang="en-US" u="sng">
              <a:latin typeface="Perpetua" charset="0"/>
              <a:ea typeface="MS PGothic" charset="0"/>
            </a:endParaRPr>
          </a:p>
          <a:p>
            <a:pPr eaLnBrk="1" hangingPunct="1"/>
            <a:r>
              <a:rPr lang="en-US" u="sng">
                <a:latin typeface="Perpetua" charset="0"/>
                <a:ea typeface="MS PGothic" charset="0"/>
              </a:rPr>
              <a:t>Delayed hearing loss:</a:t>
            </a:r>
            <a:r>
              <a:rPr lang="en-US">
                <a:latin typeface="Perpetua" charset="0"/>
                <a:ea typeface="MS PGothic" charset="0"/>
              </a:rPr>
              <a:t> </a:t>
            </a:r>
          </a:p>
          <a:p>
            <a:pPr lvl="1" eaLnBrk="1" hangingPunct="1"/>
            <a:r>
              <a:rPr lang="en-US">
                <a:latin typeface="Perpetua" charset="0"/>
                <a:ea typeface="MS PGothic" charset="0"/>
              </a:rPr>
              <a:t>Nerve edema</a:t>
            </a:r>
          </a:p>
          <a:p>
            <a:pPr lvl="1" eaLnBrk="1" hangingPunct="1"/>
            <a:r>
              <a:rPr lang="en-US">
                <a:latin typeface="Perpetua" charset="0"/>
                <a:ea typeface="MS PGothic" charset="0"/>
              </a:rPr>
              <a:t>Impairment in vasa- nervosum circulation</a:t>
            </a:r>
          </a:p>
          <a:p>
            <a:pPr lvl="1" eaLnBrk="1" hangingPunct="1"/>
            <a:r>
              <a:rPr lang="en-US">
                <a:latin typeface="Perpetua" charset="0"/>
                <a:ea typeface="MS PGothic" charset="0"/>
              </a:rPr>
              <a:t>Increased permeability of endoneural vessels after mech. compression trauma</a:t>
            </a:r>
          </a:p>
          <a:p>
            <a:pPr lvl="1" eaLnBrk="1" hangingPunct="1"/>
            <a:r>
              <a:rPr lang="en-US">
                <a:latin typeface="Perpetua" charset="0"/>
                <a:ea typeface="MS PGothic" charset="0"/>
              </a:rPr>
              <a:t>Progressive scarring of IAC with compression of cochlear N or microvasculature</a:t>
            </a:r>
          </a:p>
          <a:p>
            <a:pPr eaLnBrk="1" hangingPunct="1"/>
            <a:endParaRPr lang="en-US">
              <a:latin typeface="Perpetua"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noChangeArrowheads="1"/>
          </p:cNvSpPr>
          <p:nvPr>
            <p:ph type="title"/>
          </p:nvPr>
        </p:nvSpPr>
        <p:spPr/>
        <p:txBody>
          <a:bodyPr/>
          <a:lstStyle/>
          <a:p>
            <a:pPr algn="ctr" eaLnBrk="1" hangingPunct="1"/>
            <a:r>
              <a:rPr lang="en-US">
                <a:latin typeface="Franklin Gothic Book" charset="0"/>
                <a:ea typeface="MS PGothic" charset="0"/>
              </a:rPr>
              <a:t>Technical points avoiding cochlear nerve injury</a:t>
            </a:r>
          </a:p>
        </p:txBody>
      </p:sp>
      <p:sp>
        <p:nvSpPr>
          <p:cNvPr id="70658" name="Rectangle 3"/>
          <p:cNvSpPr>
            <a:spLocks noGrp="1" noChangeArrowheads="1"/>
          </p:cNvSpPr>
          <p:nvPr>
            <p:ph type="body" idx="1"/>
          </p:nvPr>
        </p:nvSpPr>
        <p:spPr/>
        <p:txBody>
          <a:bodyPr/>
          <a:lstStyle/>
          <a:p>
            <a:pPr eaLnBrk="1" hangingPunct="1"/>
            <a:r>
              <a:rPr lang="en-US" sz="2800" i="1" u="sng">
                <a:latin typeface="Perpetua" charset="0"/>
                <a:ea typeface="MS PGothic" charset="0"/>
              </a:rPr>
              <a:t>Jannetta et al:</a:t>
            </a:r>
          </a:p>
          <a:p>
            <a:pPr lvl="1" eaLnBrk="1" hangingPunct="1"/>
            <a:r>
              <a:rPr lang="en-US">
                <a:latin typeface="Perpetua" charset="0"/>
                <a:ea typeface="MS PGothic" charset="0"/>
              </a:rPr>
              <a:t>Elevate cerebellum, avoid medial retraction !</a:t>
            </a:r>
          </a:p>
          <a:p>
            <a:pPr lvl="1" eaLnBrk="1" hangingPunct="1"/>
            <a:r>
              <a:rPr lang="en-US">
                <a:latin typeface="Perpetua" charset="0"/>
                <a:ea typeface="MS PGothic" charset="0"/>
              </a:rPr>
              <a:t>Sharp dissection with scissors (No CUSA/laser/forceps)</a:t>
            </a:r>
          </a:p>
          <a:p>
            <a:pPr lvl="1" eaLnBrk="1" hangingPunct="1"/>
            <a:r>
              <a:rPr lang="en-US">
                <a:latin typeface="Perpetua" charset="0"/>
                <a:ea typeface="MS PGothic" charset="0"/>
              </a:rPr>
              <a:t>Alternate dissection in all directions</a:t>
            </a:r>
          </a:p>
          <a:p>
            <a:pPr lvl="1" eaLnBrk="1" hangingPunct="1"/>
            <a:r>
              <a:rPr lang="en-US">
                <a:latin typeface="Perpetua" charset="0"/>
                <a:ea typeface="MS PGothic" charset="0"/>
              </a:rPr>
              <a:t>Preserve even small vessels going into the IAC</a:t>
            </a:r>
          </a:p>
          <a:p>
            <a:pPr eaLnBrk="1" hangingPunct="1"/>
            <a:endParaRPr lang="en-US" sz="2800">
              <a:latin typeface="Perpetua"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304800" y="274638"/>
            <a:ext cx="8610600" cy="792162"/>
          </a:xfrm>
        </p:spPr>
        <p:txBody>
          <a:bodyPr/>
          <a:lstStyle/>
          <a:p>
            <a:pPr algn="ctr" eaLnBrk="1" hangingPunct="1"/>
            <a:r>
              <a:rPr lang="en-US" sz="3600">
                <a:latin typeface="Franklin Gothic Book" charset="0"/>
                <a:ea typeface="MS PGothic" charset="0"/>
              </a:rPr>
              <a:t>Hearing preservation: Prognostic factors</a:t>
            </a:r>
          </a:p>
        </p:txBody>
      </p:sp>
      <p:sp>
        <p:nvSpPr>
          <p:cNvPr id="71682" name="Rectangle 3"/>
          <p:cNvSpPr>
            <a:spLocks noGrp="1" noChangeArrowheads="1"/>
          </p:cNvSpPr>
          <p:nvPr>
            <p:ph type="body" idx="1"/>
          </p:nvPr>
        </p:nvSpPr>
        <p:spPr>
          <a:xfrm>
            <a:off x="914400" y="1600200"/>
            <a:ext cx="7772400" cy="4572000"/>
          </a:xfrm>
        </p:spPr>
        <p:txBody>
          <a:bodyPr/>
          <a:lstStyle/>
          <a:p>
            <a:pPr eaLnBrk="1" hangingPunct="1">
              <a:lnSpc>
                <a:spcPct val="90000"/>
              </a:lnSpc>
            </a:pPr>
            <a:r>
              <a:rPr lang="en-US" sz="2800">
                <a:latin typeface="Perpetua" charset="0"/>
                <a:ea typeface="MS PGothic" charset="0"/>
              </a:rPr>
              <a:t>GOOD</a:t>
            </a:r>
          </a:p>
          <a:p>
            <a:pPr lvl="1" eaLnBrk="1" hangingPunct="1">
              <a:lnSpc>
                <a:spcPct val="90000"/>
              </a:lnSpc>
            </a:pPr>
            <a:r>
              <a:rPr lang="en-US">
                <a:latin typeface="Perpetua" charset="0"/>
                <a:ea typeface="MS PGothic" charset="0"/>
              </a:rPr>
              <a:t>Small tm (&lt;2cm)</a:t>
            </a:r>
          </a:p>
          <a:p>
            <a:pPr lvl="1" eaLnBrk="1" hangingPunct="1">
              <a:lnSpc>
                <a:spcPct val="90000"/>
              </a:lnSpc>
            </a:pPr>
            <a:r>
              <a:rPr lang="en-US">
                <a:latin typeface="Perpetua" charset="0"/>
                <a:ea typeface="MS PGothic" charset="0"/>
              </a:rPr>
              <a:t>Good pre op hearing</a:t>
            </a:r>
          </a:p>
          <a:p>
            <a:pPr lvl="1" eaLnBrk="1" hangingPunct="1">
              <a:lnSpc>
                <a:spcPct val="90000"/>
              </a:lnSpc>
            </a:pPr>
            <a:r>
              <a:rPr lang="en-US">
                <a:latin typeface="Perpetua" charset="0"/>
                <a:ea typeface="MS PGothic" charset="0"/>
              </a:rPr>
              <a:t>Lack of lateral tm extension to fundus of IAC</a:t>
            </a:r>
          </a:p>
          <a:p>
            <a:pPr lvl="1" eaLnBrk="1" hangingPunct="1">
              <a:lnSpc>
                <a:spcPct val="90000"/>
              </a:lnSpc>
            </a:pPr>
            <a:r>
              <a:rPr lang="en-US">
                <a:latin typeface="Perpetua" charset="0"/>
                <a:ea typeface="MS PGothic" charset="0"/>
              </a:rPr>
              <a:t>Absent caloric response (tm from sup vestibular N.)</a:t>
            </a:r>
          </a:p>
          <a:p>
            <a:pPr lvl="1" eaLnBrk="1" hangingPunct="1">
              <a:lnSpc>
                <a:spcPct val="90000"/>
              </a:lnSpc>
              <a:buFont typeface="Wingdings 2" charset="0"/>
              <a:buNone/>
            </a:pPr>
            <a:endParaRPr lang="en-US">
              <a:latin typeface="Perpetua" charset="0"/>
              <a:ea typeface="MS PGothic" charset="0"/>
            </a:endParaRPr>
          </a:p>
          <a:p>
            <a:pPr eaLnBrk="1" hangingPunct="1">
              <a:lnSpc>
                <a:spcPct val="90000"/>
              </a:lnSpc>
            </a:pPr>
            <a:r>
              <a:rPr lang="en-US" sz="2800">
                <a:latin typeface="Perpetua" charset="0"/>
                <a:ea typeface="MS PGothic" charset="0"/>
              </a:rPr>
              <a:t>POOR</a:t>
            </a:r>
          </a:p>
          <a:p>
            <a:pPr lvl="1" eaLnBrk="1" hangingPunct="1">
              <a:lnSpc>
                <a:spcPct val="90000"/>
              </a:lnSpc>
            </a:pPr>
            <a:r>
              <a:rPr lang="en-US">
                <a:latin typeface="Perpetua" charset="0"/>
                <a:ea typeface="MS PGothic" charset="0"/>
              </a:rPr>
              <a:t>Sudden intra-op loss of potentials is a poor prognostic factor</a:t>
            </a:r>
          </a:p>
          <a:p>
            <a:pPr lvl="1" eaLnBrk="1" hangingPunct="1">
              <a:lnSpc>
                <a:spcPct val="90000"/>
              </a:lnSpc>
            </a:pPr>
            <a:r>
              <a:rPr lang="en-US">
                <a:latin typeface="Perpetua" charset="0"/>
                <a:ea typeface="MS PGothic" charset="0"/>
              </a:rPr>
              <a:t>Intraoperative presence of severe adhesions between nerve and tm- m imp. factor : </a:t>
            </a:r>
            <a:r>
              <a:rPr lang="en-US" i="1" u="sng">
                <a:latin typeface="Perpetua" charset="0"/>
                <a:ea typeface="MS PGothic" charset="0"/>
              </a:rPr>
              <a:t>Moriyama et al JNS 2002</a:t>
            </a:r>
          </a:p>
          <a:p>
            <a:pPr eaLnBrk="1" hangingPunct="1">
              <a:lnSpc>
                <a:spcPct val="90000"/>
              </a:lnSpc>
            </a:pPr>
            <a:endParaRPr lang="en-US" sz="2800" i="1" u="sng">
              <a:latin typeface="Perpetua" charset="0"/>
              <a:ea typeface="MS PGothic" charset="0"/>
            </a:endParaRPr>
          </a:p>
          <a:p>
            <a:pPr eaLnBrk="1" hangingPunct="1">
              <a:lnSpc>
                <a:spcPct val="90000"/>
              </a:lnSpc>
            </a:pPr>
            <a:endParaRPr lang="en-US" sz="2800">
              <a:latin typeface="Perpetua"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5"/>
          <p:cNvSpPr>
            <a:spLocks noGrp="1" noChangeArrowheads="1"/>
          </p:cNvSpPr>
          <p:nvPr>
            <p:ph type="title"/>
          </p:nvPr>
        </p:nvSpPr>
        <p:spPr/>
        <p:txBody>
          <a:bodyPr/>
          <a:lstStyle/>
          <a:p>
            <a:pPr eaLnBrk="1" hangingPunct="1"/>
            <a:r>
              <a:rPr lang="en-US">
                <a:latin typeface="Franklin Gothic Book" charset="0"/>
                <a:ea typeface="MS PGothic" charset="0"/>
              </a:rPr>
              <a:t>Cerebello-pontine angle</a:t>
            </a:r>
          </a:p>
        </p:txBody>
      </p:sp>
      <p:sp>
        <p:nvSpPr>
          <p:cNvPr id="20482" name="Rectangle 7"/>
          <p:cNvSpPr>
            <a:spLocks noGrp="1" noChangeArrowheads="1"/>
          </p:cNvSpPr>
          <p:nvPr>
            <p:ph sz="quarter" idx="1"/>
          </p:nvPr>
        </p:nvSpPr>
        <p:spPr/>
        <p:txBody>
          <a:bodyPr/>
          <a:lstStyle/>
          <a:p>
            <a:pPr eaLnBrk="1" hangingPunct="1"/>
            <a:r>
              <a:rPr lang="en-US" sz="2800">
                <a:latin typeface="Perpetua" charset="0"/>
                <a:ea typeface="MS PGothic" charset="0"/>
              </a:rPr>
              <a:t>Cranial nerves: </a:t>
            </a:r>
          </a:p>
          <a:p>
            <a:pPr lvl="1" eaLnBrk="1" hangingPunct="1"/>
            <a:r>
              <a:rPr lang="en-US">
                <a:latin typeface="Perpetua" charset="0"/>
                <a:ea typeface="MS PGothic" charset="0"/>
              </a:rPr>
              <a:t>V</a:t>
            </a:r>
          </a:p>
          <a:p>
            <a:pPr lvl="1" eaLnBrk="1" hangingPunct="1"/>
            <a:r>
              <a:rPr lang="en-US">
                <a:latin typeface="Perpetua" charset="0"/>
                <a:ea typeface="MS PGothic" charset="0"/>
              </a:rPr>
              <a:t>VII &amp; VIII</a:t>
            </a:r>
          </a:p>
          <a:p>
            <a:pPr lvl="1" eaLnBrk="1" hangingPunct="1"/>
            <a:r>
              <a:rPr lang="en-US">
                <a:latin typeface="Perpetua" charset="0"/>
                <a:ea typeface="MS PGothic" charset="0"/>
              </a:rPr>
              <a:t>IX, X, XI</a:t>
            </a:r>
          </a:p>
          <a:p>
            <a:pPr eaLnBrk="1" hangingPunct="1"/>
            <a:r>
              <a:rPr lang="en-US" sz="2800">
                <a:latin typeface="Perpetua" charset="0"/>
                <a:ea typeface="MS PGothic" charset="0"/>
              </a:rPr>
              <a:t>Important structures:</a:t>
            </a:r>
          </a:p>
          <a:p>
            <a:pPr lvl="1" eaLnBrk="1" hangingPunct="1"/>
            <a:r>
              <a:rPr lang="en-US">
                <a:latin typeface="Perpetua" charset="0"/>
                <a:ea typeface="MS PGothic" charset="0"/>
              </a:rPr>
              <a:t>Flocculus</a:t>
            </a:r>
          </a:p>
          <a:p>
            <a:pPr lvl="1" eaLnBrk="1" hangingPunct="1"/>
            <a:r>
              <a:rPr lang="en-US">
                <a:latin typeface="Perpetua" charset="0"/>
                <a:ea typeface="MS PGothic" charset="0"/>
              </a:rPr>
              <a:t>Lateral aperture of 4</a:t>
            </a:r>
            <a:r>
              <a:rPr lang="en-US" baseline="30000">
                <a:latin typeface="Perpetua" charset="0"/>
                <a:ea typeface="MS PGothic" charset="0"/>
              </a:rPr>
              <a:t>th</a:t>
            </a:r>
            <a:r>
              <a:rPr lang="en-US">
                <a:latin typeface="Perpetua" charset="0"/>
                <a:ea typeface="MS PGothic" charset="0"/>
              </a:rPr>
              <a:t> ventrical</a:t>
            </a:r>
          </a:p>
          <a:p>
            <a:pPr lvl="1" eaLnBrk="1" hangingPunct="1"/>
            <a:r>
              <a:rPr lang="en-US">
                <a:latin typeface="Perpetua" charset="0"/>
                <a:ea typeface="MS PGothic" charset="0"/>
              </a:rPr>
              <a:t>AICA</a:t>
            </a:r>
            <a:endParaRPr lang="en-CA">
              <a:latin typeface="Perpetua"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
          <p:cNvSpPr>
            <a:spLocks noGrp="1" noChangeArrowheads="1"/>
          </p:cNvSpPr>
          <p:nvPr>
            <p:ph type="title"/>
          </p:nvPr>
        </p:nvSpPr>
        <p:spPr/>
        <p:txBody>
          <a:bodyPr/>
          <a:lstStyle/>
          <a:p>
            <a:pPr eaLnBrk="1" hangingPunct="1"/>
            <a:r>
              <a:rPr lang="en-US">
                <a:latin typeface="Franklin Gothic Book" charset="0"/>
                <a:ea typeface="MS PGothic" charset="0"/>
              </a:rPr>
              <a:t>Results</a:t>
            </a:r>
          </a:p>
        </p:txBody>
      </p:sp>
      <p:sp>
        <p:nvSpPr>
          <p:cNvPr id="72706" name="Rectangle 3"/>
          <p:cNvSpPr>
            <a:spLocks noGrp="1" noChangeArrowheads="1"/>
          </p:cNvSpPr>
          <p:nvPr>
            <p:ph type="body" idx="1"/>
          </p:nvPr>
        </p:nvSpPr>
        <p:spPr/>
        <p:txBody>
          <a:bodyPr/>
          <a:lstStyle/>
          <a:p>
            <a:pPr eaLnBrk="1" hangingPunct="1"/>
            <a:r>
              <a:rPr lang="en-US" i="1" u="sng">
                <a:latin typeface="Perpetua" charset="0"/>
                <a:ea typeface="MS PGothic" charset="0"/>
              </a:rPr>
              <a:t>Gormley, Shekhar et al, NS 1997</a:t>
            </a:r>
            <a:r>
              <a:rPr lang="en-US">
                <a:latin typeface="Perpetua" charset="0"/>
                <a:ea typeface="MS PGothic" charset="0"/>
              </a:rPr>
              <a:t> (179 patients, 5yr FU, 99% complete removal)</a:t>
            </a:r>
          </a:p>
          <a:p>
            <a:pPr eaLnBrk="1" hangingPunct="1"/>
            <a:r>
              <a:rPr lang="en-US">
                <a:latin typeface="Perpetua" charset="0"/>
                <a:ea typeface="MS PGothic" charset="0"/>
              </a:rPr>
              <a:t>Size	          Facial(Grade 1/2)	Hearing (Grade 1/2)</a:t>
            </a:r>
          </a:p>
          <a:p>
            <a:pPr eaLnBrk="1" hangingPunct="1">
              <a:buFont typeface="Wingdings" charset="0"/>
              <a:buNone/>
            </a:pPr>
            <a:r>
              <a:rPr lang="en-US">
                <a:latin typeface="Perpetua" charset="0"/>
                <a:ea typeface="MS PGothic" charset="0"/>
              </a:rPr>
              <a:t>  &lt;2		96%			48%</a:t>
            </a:r>
          </a:p>
          <a:p>
            <a:pPr eaLnBrk="1" hangingPunct="1">
              <a:buFont typeface="Wingdings" charset="0"/>
              <a:buNone/>
            </a:pPr>
            <a:r>
              <a:rPr lang="en-US">
                <a:latin typeface="Perpetua" charset="0"/>
                <a:ea typeface="MS PGothic" charset="0"/>
              </a:rPr>
              <a:t>	2-3.9	74%			25%</a:t>
            </a:r>
          </a:p>
          <a:p>
            <a:pPr eaLnBrk="1" hangingPunct="1">
              <a:buFont typeface="Wingdings" charset="0"/>
              <a:buNone/>
            </a:pPr>
            <a:r>
              <a:rPr lang="en-US">
                <a:latin typeface="Perpetua" charset="0"/>
                <a:ea typeface="MS PGothic" charset="0"/>
              </a:rPr>
              <a:t>  &gt;4		38%			0</a:t>
            </a:r>
          </a:p>
        </p:txBody>
      </p:sp>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p:cNvSpPr>
            <a:spLocks noGrp="1"/>
          </p:cNvSpPr>
          <p:nvPr>
            <p:ph type="title"/>
          </p:nvPr>
        </p:nvSpPr>
        <p:spPr>
          <a:xfrm>
            <a:off x="914400" y="274638"/>
            <a:ext cx="7772400" cy="639762"/>
          </a:xfrm>
        </p:spPr>
        <p:txBody>
          <a:bodyPr/>
          <a:lstStyle/>
          <a:p>
            <a:pPr algn="ctr" eaLnBrk="1" hangingPunct="1"/>
            <a:r>
              <a:rPr lang="en-US" b="1" i="1">
                <a:latin typeface="Franklin Gothic Book" charset="0"/>
                <a:ea typeface="MS PGothic" charset="0"/>
              </a:rPr>
              <a:t>Conservative management</a:t>
            </a:r>
          </a:p>
        </p:txBody>
      </p:sp>
      <p:sp>
        <p:nvSpPr>
          <p:cNvPr id="34819" name="Content Placeholder 2"/>
          <p:cNvSpPr>
            <a:spLocks noGrp="1"/>
          </p:cNvSpPr>
          <p:nvPr>
            <p:ph idx="1"/>
          </p:nvPr>
        </p:nvSpPr>
        <p:spPr>
          <a:xfrm>
            <a:off x="838200" y="1066800"/>
            <a:ext cx="7772400" cy="5181600"/>
          </a:xfrm>
        </p:spPr>
        <p:txBody>
          <a:bodyPr>
            <a:noAutofit/>
          </a:bodyPr>
          <a:lstStyle/>
          <a:p>
            <a:pPr lvl="1" eaLnBrk="1" hangingPunct="1">
              <a:lnSpc>
                <a:spcPct val="90000"/>
              </a:lnSpc>
              <a:buFont typeface="Wingdings 2" pitchFamily="18" charset="2"/>
              <a:buChar char=""/>
              <a:defRPr/>
            </a:pPr>
            <a:r>
              <a:rPr lang="en-US" sz="2000" dirty="0" smtClean="0">
                <a:ea typeface="+mn-ea"/>
                <a:cs typeface="+mn-cs"/>
              </a:rPr>
              <a:t>2</a:t>
            </a:r>
            <a:r>
              <a:rPr lang="en-US" sz="2000" baseline="30000" dirty="0" smtClean="0">
                <a:ea typeface="+mn-ea"/>
                <a:cs typeface="+mn-cs"/>
              </a:rPr>
              <a:t>nd</a:t>
            </a:r>
            <a:r>
              <a:rPr lang="en-US" sz="2000" dirty="0" smtClean="0">
                <a:ea typeface="+mn-ea"/>
                <a:cs typeface="+mn-cs"/>
              </a:rPr>
              <a:t> radiologic exam in 6 months, then yearly</a:t>
            </a:r>
          </a:p>
          <a:p>
            <a:pPr lvl="1" eaLnBrk="1" hangingPunct="1">
              <a:lnSpc>
                <a:spcPct val="90000"/>
              </a:lnSpc>
              <a:buFont typeface="Wingdings 2" pitchFamily="18" charset="2"/>
              <a:buChar char=""/>
              <a:defRPr/>
            </a:pPr>
            <a:r>
              <a:rPr lang="en-US" sz="2000" dirty="0" smtClean="0">
                <a:ea typeface="+mn-ea"/>
                <a:cs typeface="+mn-cs"/>
              </a:rPr>
              <a:t>If the tumor grows 2-3 mm in the first year, then they will likely need treatment</a:t>
            </a:r>
          </a:p>
          <a:p>
            <a:pPr marL="274320" indent="-274320" eaLnBrk="1" fontAlgn="auto" hangingPunct="1">
              <a:spcBef>
                <a:spcPts val="580"/>
              </a:spcBef>
              <a:spcAft>
                <a:spcPts val="0"/>
              </a:spcAft>
              <a:buFont typeface="Wingdings 2"/>
              <a:buChar char=""/>
              <a:defRPr/>
            </a:pPr>
            <a:r>
              <a:rPr lang="en-US" sz="2400" dirty="0" smtClean="0">
                <a:ea typeface="+mn-ea"/>
                <a:cs typeface="+mn-cs"/>
              </a:rPr>
              <a:t>Indications</a:t>
            </a:r>
          </a:p>
          <a:p>
            <a:pPr marL="548640" lvl="1" eaLnBrk="1" fontAlgn="auto" hangingPunct="1">
              <a:spcBef>
                <a:spcPts val="370"/>
              </a:spcBef>
              <a:spcAft>
                <a:spcPts val="0"/>
              </a:spcAft>
              <a:buFont typeface="Wingdings 2"/>
              <a:buChar char=""/>
              <a:defRPr/>
            </a:pPr>
            <a:r>
              <a:rPr lang="en-US" sz="2000" dirty="0" smtClean="0">
                <a:ea typeface="+mn-ea"/>
                <a:cs typeface="+mn-cs"/>
              </a:rPr>
              <a:t>Advanced age (&gt; 65 yrs)</a:t>
            </a:r>
          </a:p>
          <a:p>
            <a:pPr marL="548640" lvl="1" eaLnBrk="1" fontAlgn="auto" hangingPunct="1">
              <a:spcBef>
                <a:spcPts val="370"/>
              </a:spcBef>
              <a:spcAft>
                <a:spcPts val="0"/>
              </a:spcAft>
              <a:buFont typeface="Wingdings 2"/>
              <a:buChar char=""/>
              <a:defRPr/>
            </a:pPr>
            <a:r>
              <a:rPr lang="en-US" sz="2000" dirty="0" smtClean="0">
                <a:ea typeface="+mn-ea"/>
                <a:cs typeface="+mn-cs"/>
              </a:rPr>
              <a:t>Short life expectancy (&lt; 10 yrs)</a:t>
            </a:r>
          </a:p>
          <a:p>
            <a:pPr marL="548640" lvl="1" eaLnBrk="1" fontAlgn="auto" hangingPunct="1">
              <a:spcBef>
                <a:spcPts val="370"/>
              </a:spcBef>
              <a:spcAft>
                <a:spcPts val="0"/>
              </a:spcAft>
              <a:buFont typeface="Wingdings 2"/>
              <a:buChar char=""/>
              <a:defRPr/>
            </a:pPr>
            <a:r>
              <a:rPr lang="en-US" sz="2000" dirty="0" smtClean="0">
                <a:ea typeface="+mn-ea"/>
                <a:cs typeface="+mn-cs"/>
              </a:rPr>
              <a:t>Poor general health</a:t>
            </a:r>
          </a:p>
          <a:p>
            <a:pPr marL="548640" lvl="1" eaLnBrk="1" fontAlgn="auto" hangingPunct="1">
              <a:spcBef>
                <a:spcPts val="370"/>
              </a:spcBef>
              <a:spcAft>
                <a:spcPts val="0"/>
              </a:spcAft>
              <a:buFont typeface="Wingdings 2"/>
              <a:buChar char=""/>
              <a:defRPr/>
            </a:pPr>
            <a:r>
              <a:rPr lang="en-US" sz="2000" dirty="0" smtClean="0">
                <a:ea typeface="+mn-ea"/>
                <a:cs typeface="+mn-cs"/>
              </a:rPr>
              <a:t>Small tm with minimal / no symptoms </a:t>
            </a:r>
            <a:r>
              <a:rPr lang="en-US" sz="2000" dirty="0" err="1" smtClean="0">
                <a:ea typeface="+mn-ea"/>
                <a:cs typeface="+mn-cs"/>
              </a:rPr>
              <a:t>especialy</a:t>
            </a:r>
            <a:r>
              <a:rPr lang="en-US" sz="2000" dirty="0" smtClean="0">
                <a:ea typeface="+mn-ea"/>
                <a:cs typeface="+mn-cs"/>
              </a:rPr>
              <a:t> </a:t>
            </a:r>
            <a:r>
              <a:rPr lang="en-US" sz="2000" dirty="0" err="1" smtClean="0">
                <a:ea typeface="+mn-ea"/>
                <a:cs typeface="+mn-cs"/>
              </a:rPr>
              <a:t>intracanalicular</a:t>
            </a:r>
            <a:endParaRPr lang="en-US" sz="2000" dirty="0" smtClean="0">
              <a:ea typeface="+mn-ea"/>
              <a:cs typeface="+mn-cs"/>
            </a:endParaRPr>
          </a:p>
          <a:p>
            <a:pPr marL="548640" lvl="1" eaLnBrk="1" fontAlgn="auto" hangingPunct="1">
              <a:spcBef>
                <a:spcPts val="370"/>
              </a:spcBef>
              <a:spcAft>
                <a:spcPts val="0"/>
              </a:spcAft>
              <a:buFont typeface="Wingdings 2"/>
              <a:buChar char=""/>
              <a:defRPr/>
            </a:pPr>
            <a:r>
              <a:rPr lang="en-US" sz="2000" dirty="0" smtClean="0">
                <a:ea typeface="+mn-ea"/>
                <a:cs typeface="+mn-cs"/>
              </a:rPr>
              <a:t>Tm in the only or better hearing ear.</a:t>
            </a:r>
          </a:p>
          <a:p>
            <a:pPr marL="548640" lvl="1" eaLnBrk="1" fontAlgn="auto" hangingPunct="1">
              <a:spcBef>
                <a:spcPts val="370"/>
              </a:spcBef>
              <a:spcAft>
                <a:spcPts val="0"/>
              </a:spcAft>
              <a:buFont typeface="Wingdings 2"/>
              <a:buChar char=""/>
              <a:defRPr/>
            </a:pPr>
            <a:r>
              <a:rPr lang="en-US" sz="2000" dirty="0" smtClean="0">
                <a:ea typeface="+mn-ea"/>
                <a:cs typeface="+mn-cs"/>
              </a:rPr>
              <a:t>NF 2</a:t>
            </a:r>
          </a:p>
          <a:p>
            <a:pPr marL="548640" lvl="1" eaLnBrk="1" fontAlgn="auto" hangingPunct="1">
              <a:lnSpc>
                <a:spcPct val="80000"/>
              </a:lnSpc>
              <a:spcBef>
                <a:spcPts val="370"/>
              </a:spcBef>
              <a:spcAft>
                <a:spcPts val="0"/>
              </a:spcAft>
              <a:buFont typeface="Wingdings 2"/>
              <a:buChar char=""/>
              <a:defRPr/>
            </a:pPr>
            <a:r>
              <a:rPr lang="en-US" sz="2000" dirty="0" smtClean="0">
                <a:ea typeface="+mn-ea"/>
                <a:cs typeface="+mn-cs"/>
              </a:rPr>
              <a:t>Patient preference</a:t>
            </a:r>
          </a:p>
          <a:p>
            <a:pPr marL="274320" indent="-274320" eaLnBrk="1" fontAlgn="auto" hangingPunct="1">
              <a:lnSpc>
                <a:spcPct val="80000"/>
              </a:lnSpc>
              <a:spcBef>
                <a:spcPts val="580"/>
              </a:spcBef>
              <a:spcAft>
                <a:spcPts val="0"/>
              </a:spcAft>
              <a:buFont typeface="Wingdings 2"/>
              <a:buChar char=""/>
              <a:defRPr/>
            </a:pPr>
            <a:r>
              <a:rPr lang="en-US" sz="2400" dirty="0" smtClean="0">
                <a:ea typeface="+mn-ea"/>
                <a:cs typeface="+mn-cs"/>
              </a:rPr>
              <a:t>Contraindications</a:t>
            </a:r>
          </a:p>
          <a:p>
            <a:pPr marL="548640" lvl="1" eaLnBrk="1" fontAlgn="auto" hangingPunct="1">
              <a:lnSpc>
                <a:spcPct val="80000"/>
              </a:lnSpc>
              <a:spcBef>
                <a:spcPts val="370"/>
              </a:spcBef>
              <a:spcAft>
                <a:spcPts val="0"/>
              </a:spcAft>
              <a:buFont typeface="Wingdings 2"/>
              <a:buChar char=""/>
              <a:defRPr/>
            </a:pPr>
            <a:r>
              <a:rPr lang="en-US" sz="2000" dirty="0" smtClean="0">
                <a:ea typeface="+mn-ea"/>
                <a:cs typeface="+mn-cs"/>
              </a:rPr>
              <a:t>Young patient</a:t>
            </a:r>
          </a:p>
          <a:p>
            <a:pPr marL="548640" lvl="1" eaLnBrk="1" fontAlgn="auto" hangingPunct="1">
              <a:lnSpc>
                <a:spcPct val="80000"/>
              </a:lnSpc>
              <a:spcBef>
                <a:spcPts val="370"/>
              </a:spcBef>
              <a:spcAft>
                <a:spcPts val="0"/>
              </a:spcAft>
              <a:buFont typeface="Wingdings 2"/>
              <a:buChar char=""/>
              <a:defRPr/>
            </a:pPr>
            <a:r>
              <a:rPr lang="en-US" sz="2000" dirty="0" smtClean="0">
                <a:ea typeface="+mn-ea"/>
                <a:cs typeface="+mn-cs"/>
              </a:rPr>
              <a:t>Healthy patient</a:t>
            </a:r>
          </a:p>
          <a:p>
            <a:pPr marL="548640" lvl="1" eaLnBrk="1" fontAlgn="auto" hangingPunct="1">
              <a:lnSpc>
                <a:spcPct val="80000"/>
              </a:lnSpc>
              <a:spcBef>
                <a:spcPts val="370"/>
              </a:spcBef>
              <a:spcAft>
                <a:spcPts val="0"/>
              </a:spcAft>
              <a:buFont typeface="Wingdings 2"/>
              <a:buChar char=""/>
              <a:defRPr/>
            </a:pPr>
            <a:r>
              <a:rPr lang="en-US" sz="2000" dirty="0" smtClean="0">
                <a:ea typeface="+mn-ea"/>
                <a:cs typeface="+mn-cs"/>
              </a:rPr>
              <a:t>Symptomatic progression</a:t>
            </a:r>
          </a:p>
          <a:p>
            <a:pPr marL="548640" lvl="1" eaLnBrk="1" fontAlgn="auto" hangingPunct="1">
              <a:lnSpc>
                <a:spcPct val="80000"/>
              </a:lnSpc>
              <a:spcBef>
                <a:spcPts val="370"/>
              </a:spcBef>
              <a:spcAft>
                <a:spcPts val="0"/>
              </a:spcAft>
              <a:buFont typeface="Wingdings 2"/>
              <a:buChar char=""/>
              <a:defRPr/>
            </a:pPr>
            <a:r>
              <a:rPr lang="en-US" sz="2000" dirty="0" smtClean="0">
                <a:ea typeface="+mn-ea"/>
                <a:cs typeface="+mn-cs"/>
              </a:rPr>
              <a:t>Compression of brainstem structures</a:t>
            </a:r>
          </a:p>
        </p:txBody>
      </p:sp>
    </p:spTree>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p:nvPr>
        </p:nvSpPr>
        <p:spPr/>
        <p:txBody>
          <a:bodyPr/>
          <a:lstStyle/>
          <a:p>
            <a:pPr eaLnBrk="1" hangingPunct="1"/>
            <a:r>
              <a:rPr lang="en-US">
                <a:latin typeface="Franklin Gothic Book" charset="0"/>
                <a:ea typeface="MS PGothic" charset="0"/>
              </a:rPr>
              <a:t>Conservative management</a:t>
            </a:r>
          </a:p>
        </p:txBody>
      </p:sp>
      <p:sp>
        <p:nvSpPr>
          <p:cNvPr id="74754" name="Content Placeholder 2"/>
          <p:cNvSpPr>
            <a:spLocks noGrp="1"/>
          </p:cNvSpPr>
          <p:nvPr>
            <p:ph idx="1"/>
          </p:nvPr>
        </p:nvSpPr>
        <p:spPr/>
        <p:txBody>
          <a:bodyPr/>
          <a:lstStyle/>
          <a:p>
            <a:pPr eaLnBrk="1" hangingPunct="1"/>
            <a:r>
              <a:rPr lang="en-US">
                <a:latin typeface="Perpetua" charset="0"/>
                <a:ea typeface="MS PGothic" charset="0"/>
              </a:rPr>
              <a:t>Disadvantages</a:t>
            </a:r>
          </a:p>
          <a:p>
            <a:pPr lvl="1" eaLnBrk="1" hangingPunct="1"/>
            <a:r>
              <a:rPr lang="en-US">
                <a:latin typeface="Perpetua" charset="0"/>
                <a:ea typeface="MS PGothic" charset="0"/>
              </a:rPr>
              <a:t>Risk of hearing loss even in non-growing tm.</a:t>
            </a:r>
          </a:p>
          <a:p>
            <a:pPr lvl="1" eaLnBrk="1" hangingPunct="1"/>
            <a:r>
              <a:rPr lang="en-US">
                <a:latin typeface="Perpetua" charset="0"/>
                <a:ea typeface="MS PGothic" charset="0"/>
              </a:rPr>
              <a:t>Loss of patient compliance</a:t>
            </a:r>
          </a:p>
          <a:p>
            <a:pPr lvl="1" eaLnBrk="1" hangingPunct="1"/>
            <a:r>
              <a:rPr lang="en-US">
                <a:latin typeface="Perpetua" charset="0"/>
                <a:ea typeface="MS PGothic" charset="0"/>
              </a:rPr>
              <a:t>Chances of hearing preservation better in cases short symptom duration </a:t>
            </a:r>
          </a:p>
        </p:txBody>
      </p:sp>
    </p:spTree>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noRot="1" noChangeArrowheads="1"/>
          </p:cNvSpPr>
          <p:nvPr>
            <p:ph type="title"/>
          </p:nvPr>
        </p:nvSpPr>
        <p:spPr>
          <a:xfrm>
            <a:off x="304800" y="0"/>
            <a:ext cx="8382000" cy="990600"/>
          </a:xfrm>
        </p:spPr>
        <p:txBody>
          <a:bodyPr/>
          <a:lstStyle/>
          <a:p>
            <a:pPr algn="ctr" eaLnBrk="1" hangingPunct="1"/>
            <a:r>
              <a:rPr lang="en-US">
                <a:solidFill>
                  <a:schemeClr val="hlink"/>
                </a:solidFill>
                <a:latin typeface="Franklin Gothic Book" charset="0"/>
                <a:ea typeface="MS PGothic" charset="0"/>
              </a:rPr>
              <a:t>Result of conservative management</a:t>
            </a:r>
          </a:p>
        </p:txBody>
      </p:sp>
      <p:sp>
        <p:nvSpPr>
          <p:cNvPr id="75778" name="Rectangle 3"/>
          <p:cNvSpPr>
            <a:spLocks noGrp="1" noChangeArrowheads="1"/>
          </p:cNvSpPr>
          <p:nvPr>
            <p:ph type="body" idx="1"/>
          </p:nvPr>
        </p:nvSpPr>
        <p:spPr>
          <a:xfrm>
            <a:off x="457200" y="1066800"/>
            <a:ext cx="8229600" cy="5181600"/>
          </a:xfrm>
        </p:spPr>
        <p:txBody>
          <a:bodyPr/>
          <a:lstStyle/>
          <a:p>
            <a:pPr eaLnBrk="1" hangingPunct="1">
              <a:lnSpc>
                <a:spcPct val="80000"/>
              </a:lnSpc>
            </a:pPr>
            <a:r>
              <a:rPr lang="en-US" sz="2800">
                <a:latin typeface="Perpetua" charset="0"/>
                <a:ea typeface="MS PGothic" charset="0"/>
              </a:rPr>
              <a:t>Prospective cohort study of 72 patients</a:t>
            </a:r>
          </a:p>
          <a:p>
            <a:pPr lvl="1" eaLnBrk="1" hangingPunct="1">
              <a:lnSpc>
                <a:spcPct val="80000"/>
              </a:lnSpc>
            </a:pPr>
            <a:r>
              <a:rPr lang="en-US">
                <a:latin typeface="Perpetua" charset="0"/>
                <a:ea typeface="MS PGothic" charset="0"/>
              </a:rPr>
              <a:t>Age at presentation: 60.8 years</a:t>
            </a:r>
          </a:p>
          <a:p>
            <a:pPr lvl="1" eaLnBrk="1" hangingPunct="1">
              <a:lnSpc>
                <a:spcPct val="80000"/>
              </a:lnSpc>
            </a:pPr>
            <a:r>
              <a:rPr lang="en-US">
                <a:latin typeface="Perpetua" charset="0"/>
                <a:ea typeface="MS PGothic" charset="0"/>
              </a:rPr>
              <a:t>Mean follow-up: 80 months</a:t>
            </a:r>
          </a:p>
          <a:p>
            <a:pPr eaLnBrk="1" hangingPunct="1">
              <a:lnSpc>
                <a:spcPct val="80000"/>
              </a:lnSpc>
            </a:pPr>
            <a:r>
              <a:rPr lang="en-US" sz="2800">
                <a:latin typeface="Perpetua" charset="0"/>
                <a:ea typeface="MS PGothic" charset="0"/>
              </a:rPr>
              <a:t>Mean tumor size at diagnosis: 9.4 mm</a:t>
            </a:r>
          </a:p>
          <a:p>
            <a:pPr eaLnBrk="1" hangingPunct="1">
              <a:lnSpc>
                <a:spcPct val="80000"/>
              </a:lnSpc>
            </a:pPr>
            <a:r>
              <a:rPr lang="en-US" sz="2800">
                <a:latin typeface="Perpetua" charset="0"/>
                <a:ea typeface="MS PGothic" charset="0"/>
              </a:rPr>
              <a:t>Mean tumor growth rate: 1 </a:t>
            </a:r>
            <a:r>
              <a:rPr lang="en-US" sz="2400">
                <a:latin typeface="Perpetua" charset="0"/>
                <a:ea typeface="MS PGothic" charset="0"/>
              </a:rPr>
              <a:t>mm</a:t>
            </a:r>
            <a:r>
              <a:rPr lang="en-US" sz="2800">
                <a:latin typeface="Perpetua" charset="0"/>
                <a:ea typeface="MS PGothic" charset="0"/>
              </a:rPr>
              <a:t>/ year</a:t>
            </a:r>
          </a:p>
          <a:p>
            <a:pPr eaLnBrk="1" hangingPunct="1">
              <a:lnSpc>
                <a:spcPct val="80000"/>
              </a:lnSpc>
            </a:pPr>
            <a:r>
              <a:rPr lang="en-US" sz="2800">
                <a:latin typeface="Perpetua" charset="0"/>
                <a:ea typeface="MS PGothic" charset="0"/>
              </a:rPr>
              <a:t>87% growth rate &lt; 2 </a:t>
            </a:r>
            <a:r>
              <a:rPr lang="en-US" sz="2400">
                <a:latin typeface="Perpetua" charset="0"/>
                <a:ea typeface="MS PGothic" charset="0"/>
              </a:rPr>
              <a:t>mm</a:t>
            </a:r>
            <a:r>
              <a:rPr lang="en-US" sz="2800">
                <a:latin typeface="Perpetua" charset="0"/>
                <a:ea typeface="MS PGothic" charset="0"/>
              </a:rPr>
              <a:t>/ year</a:t>
            </a:r>
          </a:p>
          <a:p>
            <a:pPr eaLnBrk="1" hangingPunct="1">
              <a:lnSpc>
                <a:spcPct val="80000"/>
              </a:lnSpc>
            </a:pPr>
            <a:r>
              <a:rPr lang="en-US" sz="2800">
                <a:latin typeface="Perpetua" charset="0"/>
                <a:ea typeface="MS PGothic" charset="0"/>
              </a:rPr>
              <a:t>Tumor growth </a:t>
            </a:r>
          </a:p>
          <a:p>
            <a:pPr lvl="1" eaLnBrk="1" hangingPunct="1">
              <a:lnSpc>
                <a:spcPct val="80000"/>
              </a:lnSpc>
            </a:pPr>
            <a:r>
              <a:rPr lang="en-US">
                <a:latin typeface="Perpetua" charset="0"/>
                <a:ea typeface="MS PGothic" charset="0"/>
              </a:rPr>
              <a:t>+ : 39 %	</a:t>
            </a:r>
          </a:p>
          <a:p>
            <a:pPr lvl="1" eaLnBrk="1" hangingPunct="1">
              <a:lnSpc>
                <a:spcPct val="80000"/>
              </a:lnSpc>
            </a:pPr>
            <a:r>
              <a:rPr lang="en-US">
                <a:latin typeface="Perpetua" charset="0"/>
                <a:ea typeface="MS PGothic" charset="0"/>
              </a:rPr>
              <a:t>0:  42%	</a:t>
            </a:r>
          </a:p>
          <a:p>
            <a:pPr lvl="1" eaLnBrk="1" hangingPunct="1">
              <a:lnSpc>
                <a:spcPct val="80000"/>
              </a:lnSpc>
            </a:pPr>
            <a:r>
              <a:rPr lang="en-US">
                <a:latin typeface="Perpetua" charset="0"/>
                <a:ea typeface="MS PGothic" charset="0"/>
              </a:rPr>
              <a:t>- : 19% </a:t>
            </a:r>
          </a:p>
          <a:p>
            <a:pPr eaLnBrk="1" hangingPunct="1">
              <a:lnSpc>
                <a:spcPct val="80000"/>
              </a:lnSpc>
            </a:pPr>
            <a:r>
              <a:rPr lang="en-US" sz="2800">
                <a:latin typeface="Perpetua" charset="0"/>
                <a:ea typeface="MS PGothic" charset="0"/>
              </a:rPr>
              <a:t>No correlation between growth and age, gender, size at presentation, or presenting symptoms</a:t>
            </a:r>
          </a:p>
          <a:p>
            <a:pPr eaLnBrk="1" hangingPunct="1">
              <a:lnSpc>
                <a:spcPct val="80000"/>
              </a:lnSpc>
            </a:pPr>
            <a:r>
              <a:rPr lang="en-US" sz="2800">
                <a:latin typeface="Perpetua" charset="0"/>
                <a:ea typeface="MS PGothic" charset="0"/>
              </a:rPr>
              <a:t>32 % failed conservative management</a:t>
            </a:r>
          </a:p>
          <a:p>
            <a:pPr eaLnBrk="1" hangingPunct="1">
              <a:lnSpc>
                <a:spcPct val="80000"/>
              </a:lnSpc>
            </a:pPr>
            <a:endParaRPr lang="en-US" sz="2800" b="1">
              <a:latin typeface="Perpetua" charset="0"/>
              <a:ea typeface="MS PGothic" charset="0"/>
            </a:endParaRPr>
          </a:p>
          <a:p>
            <a:pPr eaLnBrk="1" hangingPunct="1">
              <a:lnSpc>
                <a:spcPct val="80000"/>
              </a:lnSpc>
            </a:pPr>
            <a:endParaRPr lang="en-US" sz="2800" b="1">
              <a:latin typeface="Perpetua" charset="0"/>
              <a:ea typeface="MS PGothic" charset="0"/>
            </a:endParaRPr>
          </a:p>
          <a:p>
            <a:pPr eaLnBrk="1" hangingPunct="1">
              <a:lnSpc>
                <a:spcPct val="80000"/>
              </a:lnSpc>
            </a:pPr>
            <a:endParaRPr lang="en-US" sz="2800" b="1">
              <a:latin typeface="Perpetua" charset="0"/>
              <a:ea typeface="MS PGothic" charset="0"/>
            </a:endParaRPr>
          </a:p>
        </p:txBody>
      </p:sp>
      <p:sp>
        <p:nvSpPr>
          <p:cNvPr id="75779" name="Rectangle 4"/>
          <p:cNvSpPr>
            <a:spLocks noChangeArrowheads="1"/>
          </p:cNvSpPr>
          <p:nvPr/>
        </p:nvSpPr>
        <p:spPr bwMode="auto">
          <a:xfrm>
            <a:off x="2362200" y="6172200"/>
            <a:ext cx="47021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spcBef>
                <a:spcPct val="30000"/>
              </a:spcBef>
            </a:pPr>
            <a:r>
              <a:rPr lang="en-US" sz="2000" i="1"/>
              <a:t>Raut V et a.: Clin Otolaryngol</a:t>
            </a:r>
            <a:r>
              <a:rPr lang="en-US" sz="2000" b="1" i="1"/>
              <a:t> </a:t>
            </a:r>
            <a:r>
              <a:rPr lang="en-US" sz="2000" i="1"/>
              <a:t>29:505–514, 2004.</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p:cNvSpPr>
            <a:spLocks noGrp="1" noChangeArrowheads="1"/>
          </p:cNvSpPr>
          <p:nvPr>
            <p:ph type="title"/>
          </p:nvPr>
        </p:nvSpPr>
        <p:spPr>
          <a:xfrm>
            <a:off x="914400" y="274638"/>
            <a:ext cx="7772400" cy="868362"/>
          </a:xfrm>
        </p:spPr>
        <p:txBody>
          <a:bodyPr/>
          <a:lstStyle/>
          <a:p>
            <a:pPr algn="ctr" eaLnBrk="1" hangingPunct="1"/>
            <a:r>
              <a:rPr lang="en-US">
                <a:latin typeface="Franklin Gothic Book" charset="0"/>
                <a:ea typeface="MS PGothic" charset="0"/>
              </a:rPr>
              <a:t>Role of Endoscopy</a:t>
            </a:r>
          </a:p>
        </p:txBody>
      </p:sp>
      <p:sp>
        <p:nvSpPr>
          <p:cNvPr id="77826" name="Rectangle 3"/>
          <p:cNvSpPr>
            <a:spLocks noGrp="1" noChangeArrowheads="1"/>
          </p:cNvSpPr>
          <p:nvPr>
            <p:ph sz="quarter" idx="1"/>
          </p:nvPr>
        </p:nvSpPr>
        <p:spPr>
          <a:xfrm>
            <a:off x="457200" y="1447800"/>
            <a:ext cx="3749675" cy="4572000"/>
          </a:xfrm>
        </p:spPr>
        <p:txBody>
          <a:bodyPr/>
          <a:lstStyle/>
          <a:p>
            <a:pPr eaLnBrk="1" hangingPunct="1">
              <a:lnSpc>
                <a:spcPct val="80000"/>
              </a:lnSpc>
            </a:pPr>
            <a:r>
              <a:rPr lang="en-US" sz="2200">
                <a:latin typeface="Perpetua" charset="0"/>
                <a:ea typeface="MS PGothic" charset="0"/>
              </a:rPr>
              <a:t>Tm&lt;3cm</a:t>
            </a:r>
          </a:p>
          <a:p>
            <a:pPr eaLnBrk="1" hangingPunct="1">
              <a:lnSpc>
                <a:spcPct val="80000"/>
              </a:lnSpc>
            </a:pPr>
            <a:r>
              <a:rPr lang="en-US" sz="2200">
                <a:latin typeface="Perpetua" charset="0"/>
                <a:ea typeface="MS PGothic" charset="0"/>
              </a:rPr>
              <a:t>1.5-cm "keyhole" retrosigmoid craniotomies</a:t>
            </a:r>
          </a:p>
          <a:p>
            <a:pPr eaLnBrk="1" hangingPunct="1">
              <a:lnSpc>
                <a:spcPct val="80000"/>
              </a:lnSpc>
            </a:pPr>
            <a:r>
              <a:rPr lang="en-US" sz="2200">
                <a:latin typeface="Perpetua" charset="0"/>
                <a:ea typeface="MS PGothic" charset="0"/>
              </a:rPr>
              <a:t>95% tumors were completely removed</a:t>
            </a:r>
          </a:p>
          <a:p>
            <a:pPr eaLnBrk="1" hangingPunct="1">
              <a:lnSpc>
                <a:spcPct val="80000"/>
              </a:lnSpc>
            </a:pPr>
            <a:r>
              <a:rPr lang="en-US" sz="2200">
                <a:latin typeface="Perpetua" charset="0"/>
                <a:ea typeface="MS PGothic" charset="0"/>
              </a:rPr>
              <a:t>Anatomic preservation of the facial nerve – 100% &amp; of the cochlear nerve in 82% cases   </a:t>
            </a:r>
          </a:p>
          <a:p>
            <a:pPr eaLnBrk="1" hangingPunct="1">
              <a:lnSpc>
                <a:spcPct val="80000"/>
              </a:lnSpc>
            </a:pPr>
            <a:r>
              <a:rPr lang="en-US" sz="2200">
                <a:latin typeface="Perpetua" charset="0"/>
                <a:ea typeface="MS PGothic" charset="0"/>
              </a:rPr>
              <a:t>No LCN paresis</a:t>
            </a:r>
          </a:p>
          <a:p>
            <a:pPr eaLnBrk="1" hangingPunct="1">
              <a:lnSpc>
                <a:spcPct val="80000"/>
              </a:lnSpc>
            </a:pPr>
            <a:r>
              <a:rPr lang="en-US" sz="2200">
                <a:latin typeface="Perpetua" charset="0"/>
                <a:ea typeface="MS PGothic" charset="0"/>
              </a:rPr>
              <a:t>No death</a:t>
            </a:r>
          </a:p>
          <a:p>
            <a:pPr eaLnBrk="1" hangingPunct="1">
              <a:lnSpc>
                <a:spcPct val="80000"/>
              </a:lnSpc>
            </a:pPr>
            <a:endParaRPr lang="en-US" sz="2200">
              <a:latin typeface="Perpetua" charset="0"/>
              <a:ea typeface="MS PGothic" charset="0"/>
            </a:endParaRPr>
          </a:p>
        </p:txBody>
      </p:sp>
      <p:sp>
        <p:nvSpPr>
          <p:cNvPr id="77827" name="Rectangle 4"/>
          <p:cNvSpPr>
            <a:spLocks noGrp="1" noChangeArrowheads="1"/>
          </p:cNvSpPr>
          <p:nvPr>
            <p:ph sz="quarter" idx="2"/>
          </p:nvPr>
        </p:nvSpPr>
        <p:spPr>
          <a:xfrm>
            <a:off x="4933950" y="1447800"/>
            <a:ext cx="3749675" cy="4572000"/>
          </a:xfrm>
        </p:spPr>
        <p:txBody>
          <a:bodyPr/>
          <a:lstStyle/>
          <a:p>
            <a:pPr eaLnBrk="1" hangingPunct="1">
              <a:lnSpc>
                <a:spcPct val="80000"/>
              </a:lnSpc>
            </a:pPr>
            <a:endParaRPr lang="en-US" sz="2200">
              <a:latin typeface="Perpetua" charset="0"/>
              <a:ea typeface="MS PGothic" charset="0"/>
            </a:endParaRPr>
          </a:p>
        </p:txBody>
      </p:sp>
      <p:sp>
        <p:nvSpPr>
          <p:cNvPr id="77828" name="Rectangle 5"/>
          <p:cNvSpPr>
            <a:spLocks noChangeArrowheads="1"/>
          </p:cNvSpPr>
          <p:nvPr/>
        </p:nvSpPr>
        <p:spPr bwMode="auto">
          <a:xfrm>
            <a:off x="304800" y="5943600"/>
            <a:ext cx="8610600" cy="685800"/>
          </a:xfrm>
          <a:prstGeom prst="rect">
            <a:avLst/>
          </a:prstGeom>
          <a:solidFill>
            <a:schemeClr val="accent1"/>
          </a:solidFill>
          <a:ln w="9525">
            <a:solidFill>
              <a:schemeClr val="tx1"/>
            </a:solidFill>
            <a:miter lim="800000"/>
            <a:headEnd/>
            <a:tailEnd/>
          </a:ln>
        </p:spPr>
        <p:txBody>
          <a:bodyPr wrap="none" anchor="ctr"/>
          <a:lstStyle/>
          <a:p>
            <a:pPr algn="ctr"/>
            <a:r>
              <a:rPr lang="en-US" sz="1600" b="1">
                <a:hlinkClick r:id="rId2"/>
              </a:rPr>
              <a:t>Kabil MS</a:t>
            </a:r>
            <a:r>
              <a:rPr lang="en-US" sz="1600" b="1"/>
              <a:t>, </a:t>
            </a:r>
            <a:r>
              <a:rPr lang="en-US" sz="1600" b="1">
                <a:hlinkClick r:id="rId3"/>
              </a:rPr>
              <a:t>Shahinian HK</a:t>
            </a:r>
            <a:r>
              <a:rPr lang="en-US" sz="1600" b="1"/>
              <a:t>.</a:t>
            </a:r>
            <a:r>
              <a:rPr lang="en-US" sz="1600"/>
              <a:t> A series of 112 fully endoscopic resections</a:t>
            </a:r>
          </a:p>
          <a:p>
            <a:pPr algn="ctr"/>
            <a:r>
              <a:rPr lang="en-US" sz="1600"/>
              <a:t> of vestibular schwannomas. Minim Invasive Neurosurg. 2006 Dec;49(6):362-8</a:t>
            </a:r>
            <a:r>
              <a:rPr lang="en-US"/>
              <a:t>. </a:t>
            </a:r>
          </a:p>
        </p:txBody>
      </p:sp>
    </p:spTree>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762000" y="304800"/>
            <a:ext cx="7772400" cy="609600"/>
          </a:xfrm>
        </p:spPr>
        <p:txBody>
          <a:bodyPr>
            <a:normAutofit fontScale="90000"/>
          </a:bodyPr>
          <a:lstStyle/>
          <a:p>
            <a:pPr algn="ctr" eaLnBrk="1" fontAlgn="auto" hangingPunct="1">
              <a:spcAft>
                <a:spcPts val="0"/>
              </a:spcAft>
              <a:defRPr/>
            </a:pPr>
            <a:r>
              <a:rPr lang="en-US" sz="3400" dirty="0" smtClean="0">
                <a:ea typeface="+mj-ea"/>
                <a:cs typeface="+mj-cs"/>
              </a:rPr>
              <a:t>Quality of life(QOL) after V S surgery</a:t>
            </a:r>
          </a:p>
        </p:txBody>
      </p:sp>
      <p:sp>
        <p:nvSpPr>
          <p:cNvPr id="78850" name="Rectangle 3"/>
          <p:cNvSpPr>
            <a:spLocks noGrp="1" noChangeArrowheads="1"/>
          </p:cNvSpPr>
          <p:nvPr>
            <p:ph sz="quarter" idx="1"/>
          </p:nvPr>
        </p:nvSpPr>
        <p:spPr>
          <a:xfrm>
            <a:off x="609600" y="914400"/>
            <a:ext cx="7772400" cy="2133600"/>
          </a:xfrm>
        </p:spPr>
        <p:txBody>
          <a:bodyPr/>
          <a:lstStyle/>
          <a:p>
            <a:pPr eaLnBrk="1" hangingPunct="1">
              <a:lnSpc>
                <a:spcPct val="90000"/>
              </a:lnSpc>
            </a:pPr>
            <a:r>
              <a:rPr lang="en-US">
                <a:latin typeface="Perpetua" charset="0"/>
                <a:ea typeface="MS PGothic" charset="0"/>
              </a:rPr>
              <a:t>Factors contributing to QOL-</a:t>
            </a:r>
          </a:p>
          <a:p>
            <a:pPr lvl="2" eaLnBrk="1" hangingPunct="1">
              <a:lnSpc>
                <a:spcPct val="90000"/>
              </a:lnSpc>
            </a:pPr>
            <a:r>
              <a:rPr lang="en-US">
                <a:latin typeface="Perpetua" charset="0"/>
                <a:ea typeface="MS PGothic" charset="0"/>
              </a:rPr>
              <a:t>Hearing loss </a:t>
            </a:r>
          </a:p>
          <a:p>
            <a:pPr lvl="2" eaLnBrk="1" hangingPunct="1">
              <a:lnSpc>
                <a:spcPct val="90000"/>
              </a:lnSpc>
            </a:pPr>
            <a:r>
              <a:rPr lang="en-US">
                <a:latin typeface="Perpetua" charset="0"/>
                <a:ea typeface="MS PGothic" charset="0"/>
              </a:rPr>
              <a:t>Facial paresis</a:t>
            </a:r>
          </a:p>
          <a:p>
            <a:pPr lvl="2" eaLnBrk="1" hangingPunct="1">
              <a:lnSpc>
                <a:spcPct val="90000"/>
              </a:lnSpc>
            </a:pPr>
            <a:r>
              <a:rPr lang="en-US">
                <a:latin typeface="Perpetua" charset="0"/>
                <a:ea typeface="MS PGothic" charset="0"/>
              </a:rPr>
              <a:t>Postoperative ataxia </a:t>
            </a:r>
          </a:p>
          <a:p>
            <a:pPr lvl="2" eaLnBrk="1" hangingPunct="1">
              <a:lnSpc>
                <a:spcPct val="90000"/>
              </a:lnSpc>
            </a:pPr>
            <a:r>
              <a:rPr lang="en-US">
                <a:latin typeface="Perpetua" charset="0"/>
                <a:ea typeface="MS PGothic" charset="0"/>
              </a:rPr>
              <a:t>Dysguesia </a:t>
            </a:r>
          </a:p>
          <a:p>
            <a:pPr lvl="2" eaLnBrk="1" hangingPunct="1">
              <a:lnSpc>
                <a:spcPct val="90000"/>
              </a:lnSpc>
            </a:pPr>
            <a:r>
              <a:rPr lang="en-US">
                <a:latin typeface="Perpetua" charset="0"/>
                <a:ea typeface="MS PGothic" charset="0"/>
              </a:rPr>
              <a:t>Post-operative headache</a:t>
            </a:r>
          </a:p>
          <a:p>
            <a:pPr lvl="1" eaLnBrk="1" hangingPunct="1">
              <a:lnSpc>
                <a:spcPct val="90000"/>
              </a:lnSpc>
            </a:pPr>
            <a:endParaRPr lang="en-US">
              <a:latin typeface="Perpetua" charset="0"/>
              <a:ea typeface="MS PGothic" charset="0"/>
            </a:endParaRPr>
          </a:p>
          <a:p>
            <a:pPr lvl="2" eaLnBrk="1" hangingPunct="1">
              <a:lnSpc>
                <a:spcPct val="90000"/>
              </a:lnSpc>
            </a:pPr>
            <a:endParaRPr lang="en-US">
              <a:latin typeface="Perpetua" charset="0"/>
              <a:ea typeface="MS PGothic" charset="0"/>
            </a:endParaRPr>
          </a:p>
        </p:txBody>
      </p:sp>
      <p:sp>
        <p:nvSpPr>
          <p:cNvPr id="78851" name="Rectangle 4"/>
          <p:cNvSpPr>
            <a:spLocks noChangeArrowheads="1"/>
          </p:cNvSpPr>
          <p:nvPr/>
        </p:nvSpPr>
        <p:spPr bwMode="auto">
          <a:xfrm>
            <a:off x="457200" y="2971800"/>
            <a:ext cx="8153400" cy="838200"/>
          </a:xfrm>
          <a:prstGeom prst="rect">
            <a:avLst/>
          </a:prstGeom>
          <a:solidFill>
            <a:schemeClr val="accent1"/>
          </a:solidFill>
          <a:ln w="9525">
            <a:solidFill>
              <a:schemeClr val="tx1"/>
            </a:solidFill>
            <a:miter lim="800000"/>
            <a:headEnd/>
            <a:tailEnd/>
          </a:ln>
        </p:spPr>
        <p:txBody>
          <a:bodyPr wrap="none" anchor="ctr"/>
          <a:lstStyle/>
          <a:p>
            <a:pPr algn="ctr"/>
            <a:r>
              <a:rPr lang="en-US" sz="1400" b="1"/>
              <a:t>Quality of life after</a:t>
            </a:r>
            <a:r>
              <a:rPr lang="en-US" sz="2800" b="1"/>
              <a:t> </a:t>
            </a:r>
            <a:r>
              <a:rPr lang="en-US" sz="1400" b="1"/>
              <a:t>acoustic neuroma surgery.</a:t>
            </a:r>
          </a:p>
          <a:p>
            <a:pPr algn="ctr"/>
            <a:r>
              <a:rPr lang="en-US" sz="1400" b="1"/>
              <a:t>Ann Otol Rhinol Laryngol. 1996</a:t>
            </a:r>
            <a:r>
              <a:rPr lang="en-US" sz="2800" b="1"/>
              <a:t> </a:t>
            </a:r>
            <a:r>
              <a:rPr lang="en-US" sz="1400" b="1"/>
              <a:t>Jun;105(6):423-30.</a:t>
            </a:r>
            <a:r>
              <a:rPr lang="en-US" sz="1200" b="1"/>
              <a:t> </a:t>
            </a:r>
          </a:p>
        </p:txBody>
      </p:sp>
      <p:sp>
        <p:nvSpPr>
          <p:cNvPr id="5" name="Rectangle 3"/>
          <p:cNvSpPr txBox="1">
            <a:spLocks noChangeArrowheads="1"/>
          </p:cNvSpPr>
          <p:nvPr/>
        </p:nvSpPr>
        <p:spPr bwMode="auto">
          <a:xfrm>
            <a:off x="1066800" y="3886200"/>
            <a:ext cx="6172200" cy="2743200"/>
          </a:xfrm>
          <a:prstGeom prst="rect">
            <a:avLst/>
          </a:prstGeom>
          <a:noFill/>
          <a:ln w="9525">
            <a:noFill/>
            <a:miter lim="800000"/>
            <a:headEnd/>
            <a:tailEnd/>
          </a:ln>
        </p:spPr>
        <p:txBody>
          <a:bodyPr/>
          <a:lstStyle/>
          <a:p>
            <a:pPr marL="273050" indent="-273050" eaLnBrk="1" hangingPunct="1">
              <a:spcBef>
                <a:spcPts val="575"/>
              </a:spcBef>
              <a:buClr>
                <a:schemeClr val="accent1"/>
              </a:buClr>
              <a:buSzPct val="85000"/>
              <a:buFont typeface="Wingdings 2" pitchFamily="18" charset="2"/>
              <a:buChar char=""/>
              <a:defRPr/>
            </a:pPr>
            <a:r>
              <a:rPr lang="en-US" sz="2000" dirty="0">
                <a:latin typeface="+mn-lt"/>
                <a:ea typeface="+mn-ea"/>
                <a:cs typeface="+mn-cs"/>
              </a:rPr>
              <a:t>33% required postoperative home help </a:t>
            </a:r>
          </a:p>
          <a:p>
            <a:pPr marL="273050" indent="-273050" eaLnBrk="1" hangingPunct="1">
              <a:spcBef>
                <a:spcPts val="575"/>
              </a:spcBef>
              <a:buClr>
                <a:schemeClr val="accent1"/>
              </a:buClr>
              <a:buSzPct val="85000"/>
              <a:buFont typeface="Wingdings 2" pitchFamily="18" charset="2"/>
              <a:buChar char=""/>
              <a:defRPr/>
            </a:pPr>
            <a:r>
              <a:rPr lang="en-US" sz="2000" dirty="0" err="1">
                <a:latin typeface="+mn-lt"/>
                <a:ea typeface="+mn-ea"/>
                <a:cs typeface="+mn-cs"/>
              </a:rPr>
              <a:t>Suboccipital</a:t>
            </a:r>
            <a:r>
              <a:rPr lang="en-US" sz="2000" dirty="0">
                <a:latin typeface="+mn-lt"/>
                <a:ea typeface="+mn-ea"/>
                <a:cs typeface="+mn-cs"/>
              </a:rPr>
              <a:t> surgery-</a:t>
            </a:r>
          </a:p>
          <a:p>
            <a:pPr marL="1096963" lvl="3" indent="-228600" eaLnBrk="1" hangingPunct="1">
              <a:spcBef>
                <a:spcPts val="375"/>
              </a:spcBef>
              <a:buClr>
                <a:srgbClr val="A28E6A"/>
              </a:buClr>
              <a:buSzPct val="80000"/>
              <a:buFont typeface="Wingdings 2" pitchFamily="18" charset="2"/>
              <a:buChar char=""/>
              <a:defRPr/>
            </a:pPr>
            <a:r>
              <a:rPr lang="en-US" sz="1600" dirty="0">
                <a:latin typeface="+mn-lt"/>
                <a:ea typeface="+mn-ea"/>
                <a:cs typeface="+mn-cs"/>
              </a:rPr>
              <a:t> </a:t>
            </a:r>
            <a:r>
              <a:rPr lang="en-US" sz="2000" dirty="0">
                <a:latin typeface="+mn-lt"/>
                <a:ea typeface="+mn-ea"/>
                <a:cs typeface="+mn-cs"/>
              </a:rPr>
              <a:t>Poorer facial nerve function</a:t>
            </a:r>
          </a:p>
          <a:p>
            <a:pPr marL="1096963" lvl="3" indent="-228600" eaLnBrk="1" hangingPunct="1">
              <a:spcBef>
                <a:spcPts val="375"/>
              </a:spcBef>
              <a:buClr>
                <a:srgbClr val="A28E6A"/>
              </a:buClr>
              <a:buSzPct val="80000"/>
              <a:buFont typeface="Wingdings 2" pitchFamily="18" charset="2"/>
              <a:buChar char=""/>
              <a:defRPr/>
            </a:pPr>
            <a:r>
              <a:rPr lang="en-US" sz="2000" dirty="0">
                <a:latin typeface="+mn-lt"/>
                <a:ea typeface="+mn-ea"/>
                <a:cs typeface="+mn-cs"/>
              </a:rPr>
              <a:t> More reports of pain &amp; incapacity to work</a:t>
            </a:r>
          </a:p>
          <a:p>
            <a:pPr marL="273050" indent="-273050" eaLnBrk="1" hangingPunct="1">
              <a:spcBef>
                <a:spcPts val="575"/>
              </a:spcBef>
              <a:buClr>
                <a:schemeClr val="accent1"/>
              </a:buClr>
              <a:buSzPct val="85000"/>
              <a:buFont typeface="Wingdings 2" pitchFamily="18" charset="2"/>
              <a:buChar char=""/>
              <a:defRPr/>
            </a:pPr>
            <a:r>
              <a:rPr lang="en-US" sz="2000" dirty="0" err="1">
                <a:latin typeface="+mn-lt"/>
                <a:ea typeface="+mn-ea"/>
                <a:cs typeface="+mn-cs"/>
              </a:rPr>
              <a:t>Translabyrinthine</a:t>
            </a:r>
            <a:r>
              <a:rPr lang="en-US" sz="2000" dirty="0">
                <a:latin typeface="+mn-lt"/>
                <a:ea typeface="+mn-ea"/>
                <a:cs typeface="+mn-cs"/>
              </a:rPr>
              <a:t> approach-</a:t>
            </a:r>
          </a:p>
          <a:p>
            <a:pPr marL="1096963" lvl="3" indent="-228600" eaLnBrk="1" hangingPunct="1">
              <a:spcBef>
                <a:spcPts val="375"/>
              </a:spcBef>
              <a:buClr>
                <a:srgbClr val="A28E6A"/>
              </a:buClr>
              <a:buSzPct val="80000"/>
              <a:buFont typeface="Wingdings 2" pitchFamily="18" charset="2"/>
              <a:buChar char=""/>
              <a:defRPr/>
            </a:pPr>
            <a:r>
              <a:rPr lang="en-US" sz="1800" dirty="0">
                <a:latin typeface="+mn-lt"/>
                <a:ea typeface="+mn-ea"/>
                <a:cs typeface="+mn-cs"/>
              </a:rPr>
              <a:t> </a:t>
            </a:r>
            <a:r>
              <a:rPr lang="en-US" sz="2000" dirty="0">
                <a:latin typeface="+mn-lt"/>
                <a:ea typeface="+mn-ea"/>
                <a:cs typeface="+mn-cs"/>
              </a:rPr>
              <a:t>More severe pain, postoperative vertigo </a:t>
            </a:r>
            <a:endParaRPr lang="en-US" sz="1800" dirty="0">
              <a:latin typeface="+mn-lt"/>
              <a:ea typeface="+mn-ea"/>
              <a:cs typeface="+mn-cs"/>
            </a:endParaRPr>
          </a:p>
          <a:p>
            <a:pPr marL="273050" indent="-273050" eaLnBrk="1" hangingPunct="1">
              <a:spcBef>
                <a:spcPts val="575"/>
              </a:spcBef>
              <a:buClr>
                <a:schemeClr val="accent1"/>
              </a:buClr>
              <a:buSzPct val="85000"/>
              <a:buFont typeface="Wingdings 2" pitchFamily="18" charset="2"/>
              <a:buChar char=""/>
              <a:defRPr/>
            </a:pPr>
            <a:r>
              <a:rPr lang="en-US" sz="2000" dirty="0">
                <a:latin typeface="+mn-lt"/>
                <a:ea typeface="+mn-ea"/>
                <a:cs typeface="+mn-cs"/>
              </a:rPr>
              <a:t>Larger the tm, more no. of patients unfit to work</a:t>
            </a:r>
          </a:p>
        </p:txBody>
      </p:sp>
    </p:spTree>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Content Placeholder 2"/>
          <p:cNvSpPr>
            <a:spLocks noGrp="1"/>
          </p:cNvSpPr>
          <p:nvPr>
            <p:ph sz="quarter" idx="1"/>
          </p:nvPr>
        </p:nvSpPr>
        <p:spPr/>
        <p:txBody>
          <a:bodyPr/>
          <a:lstStyle/>
          <a:p>
            <a:r>
              <a:rPr lang="en-US">
                <a:latin typeface="Perpetua" charset="0"/>
                <a:ea typeface="MS PGothic" charset="0"/>
              </a:rPr>
              <a:t>n= 142.</a:t>
            </a:r>
          </a:p>
          <a:p>
            <a:r>
              <a:rPr lang="en-US">
                <a:latin typeface="Perpetua" charset="0"/>
                <a:ea typeface="MS PGothic" charset="0"/>
              </a:rPr>
              <a:t> Pre-op decreased sensation - 40.8%, Sensory disturbance- 33-45%</a:t>
            </a:r>
          </a:p>
          <a:p>
            <a:r>
              <a:rPr lang="en-US">
                <a:latin typeface="Perpetua" charset="0"/>
                <a:ea typeface="MS PGothic" charset="0"/>
              </a:rPr>
              <a:t>Post-op disturbance- 45.8%</a:t>
            </a:r>
          </a:p>
          <a:p>
            <a:r>
              <a:rPr lang="en-US">
                <a:latin typeface="Perpetua" charset="0"/>
                <a:ea typeface="MS PGothic" charset="0"/>
              </a:rPr>
              <a:t>Improved taste- 6.9 %</a:t>
            </a:r>
          </a:p>
          <a:p>
            <a:r>
              <a:rPr lang="en-US">
                <a:latin typeface="Perpetua" charset="0"/>
                <a:ea typeface="MS PGothic" charset="0"/>
              </a:rPr>
              <a:t>Conclude</a:t>
            </a:r>
          </a:p>
          <a:p>
            <a:pPr lvl="1"/>
            <a:r>
              <a:rPr lang="en-US">
                <a:latin typeface="Perpetua" charset="0"/>
                <a:ea typeface="MS PGothic" charset="0"/>
              </a:rPr>
              <a:t>Dysguesia must be included in pre-op counselling.</a:t>
            </a:r>
          </a:p>
          <a:p>
            <a:pPr lvl="1"/>
            <a:r>
              <a:rPr lang="en-US">
                <a:latin typeface="Perpetua" charset="0"/>
                <a:ea typeface="MS PGothic" charset="0"/>
              </a:rPr>
              <a:t>Dysguesia to be included in facial nerve function assessment.</a:t>
            </a:r>
          </a:p>
        </p:txBody>
      </p:sp>
      <p:sp>
        <p:nvSpPr>
          <p:cNvPr id="4" name="Rectangle 2"/>
          <p:cNvSpPr>
            <a:spLocks noGrp="1" noChangeArrowheads="1"/>
          </p:cNvSpPr>
          <p:nvPr>
            <p:ph type="title"/>
          </p:nvPr>
        </p:nvSpPr>
        <p:spPr>
          <a:xfrm>
            <a:off x="228600" y="685800"/>
            <a:ext cx="8686800" cy="563563"/>
          </a:xfrm>
        </p:spPr>
        <p:txBody>
          <a:bodyPr>
            <a:normAutofit fontScale="90000"/>
          </a:bodyPr>
          <a:lstStyle/>
          <a:p>
            <a:pPr algn="ctr" eaLnBrk="1" fontAlgn="auto" hangingPunct="1">
              <a:spcAft>
                <a:spcPts val="0"/>
              </a:spcAft>
              <a:defRPr/>
            </a:pPr>
            <a:r>
              <a:rPr lang="en-US" sz="3400" dirty="0" smtClean="0">
                <a:ea typeface="+mj-ea"/>
                <a:cs typeface="+mj-cs"/>
              </a:rPr>
              <a:t>Taste </a:t>
            </a:r>
            <a:r>
              <a:rPr lang="en-US" sz="3400" dirty="0" err="1" smtClean="0">
                <a:ea typeface="+mj-ea"/>
                <a:cs typeface="+mj-cs"/>
              </a:rPr>
              <a:t>dysfuntion</a:t>
            </a:r>
            <a:r>
              <a:rPr lang="en-US" sz="3400" dirty="0" smtClean="0">
                <a:ea typeface="+mj-ea"/>
                <a:cs typeface="+mj-cs"/>
              </a:rPr>
              <a:t> in vestibular </a:t>
            </a:r>
            <a:r>
              <a:rPr lang="en-US" sz="3400" dirty="0" err="1" smtClean="0">
                <a:ea typeface="+mj-ea"/>
                <a:cs typeface="+mj-cs"/>
              </a:rPr>
              <a:t>schwannoma</a:t>
            </a:r>
            <a:r>
              <a:rPr lang="en-US" sz="3400" dirty="0" smtClean="0">
                <a:ea typeface="+mj-ea"/>
                <a:cs typeface="+mj-cs"/>
              </a:rPr>
              <a:t/>
            </a:r>
            <a:br>
              <a:rPr lang="en-US" sz="3400" dirty="0" smtClean="0">
                <a:ea typeface="+mj-ea"/>
                <a:cs typeface="+mj-cs"/>
              </a:rPr>
            </a:br>
            <a:r>
              <a:rPr lang="en-US" sz="2000" dirty="0" smtClean="0">
                <a:ea typeface="+mj-ea"/>
                <a:cs typeface="+mj-cs"/>
              </a:rPr>
              <a:t>RN </a:t>
            </a:r>
            <a:r>
              <a:rPr lang="en-US" sz="2000" dirty="0" err="1" smtClean="0">
                <a:ea typeface="+mj-ea"/>
                <a:cs typeface="+mj-cs"/>
              </a:rPr>
              <a:t>Sahu</a:t>
            </a:r>
            <a:r>
              <a:rPr lang="en-US" sz="2000" dirty="0" smtClean="0">
                <a:ea typeface="+mj-ea"/>
                <a:cs typeface="+mj-cs"/>
              </a:rPr>
              <a:t>, S </a:t>
            </a:r>
            <a:r>
              <a:rPr lang="en-US" sz="2000" dirty="0" err="1" smtClean="0">
                <a:ea typeface="+mj-ea"/>
                <a:cs typeface="+mj-cs"/>
              </a:rPr>
              <a:t>Behari</a:t>
            </a:r>
            <a:r>
              <a:rPr lang="en-US" sz="2000" dirty="0" smtClean="0">
                <a:ea typeface="+mj-ea"/>
                <a:cs typeface="+mj-cs"/>
              </a:rPr>
              <a:t>, VK </a:t>
            </a:r>
            <a:r>
              <a:rPr lang="en-US" sz="2000" dirty="0" err="1" smtClean="0">
                <a:ea typeface="+mj-ea"/>
                <a:cs typeface="+mj-cs"/>
              </a:rPr>
              <a:t>Agarwal</a:t>
            </a:r>
            <a:r>
              <a:rPr lang="en-US" sz="2000" dirty="0" smtClean="0">
                <a:ea typeface="+mj-ea"/>
                <a:cs typeface="+mj-cs"/>
              </a:rPr>
              <a:t>, PJ </a:t>
            </a:r>
            <a:r>
              <a:rPr lang="en-US" sz="2000" dirty="0" err="1" smtClean="0">
                <a:ea typeface="+mj-ea"/>
                <a:cs typeface="+mj-cs"/>
              </a:rPr>
              <a:t>Giri</a:t>
            </a:r>
            <a:r>
              <a:rPr lang="en-US" sz="2000" dirty="0" smtClean="0">
                <a:ea typeface="+mj-ea"/>
                <a:cs typeface="+mj-cs"/>
              </a:rPr>
              <a:t>, VK Jain. </a:t>
            </a:r>
            <a:r>
              <a:rPr lang="en-US" sz="2000" i="1" dirty="0" smtClean="0">
                <a:ea typeface="+mj-ea"/>
                <a:cs typeface="+mj-cs"/>
              </a:rPr>
              <a:t>Neurology India, Jan- Mar 2008, </a:t>
            </a:r>
            <a:r>
              <a:rPr lang="en-US" sz="2000" i="1" dirty="0" err="1" smtClean="0">
                <a:ea typeface="+mj-ea"/>
                <a:cs typeface="+mj-cs"/>
              </a:rPr>
              <a:t>Vol</a:t>
            </a:r>
            <a:r>
              <a:rPr lang="en-US" sz="2000" i="1" dirty="0" smtClean="0">
                <a:ea typeface="+mj-ea"/>
                <a:cs typeface="+mj-cs"/>
              </a:rPr>
              <a:t> 56</a:t>
            </a:r>
            <a:r>
              <a:rPr lang="en-US" sz="2000" dirty="0" smtClean="0">
                <a:ea typeface="+mj-ea"/>
                <a:cs typeface="+mj-cs"/>
              </a:rPr>
              <a:t>, </a:t>
            </a:r>
            <a:endParaRPr lang="en-US" sz="3400" dirty="0" smtClean="0">
              <a:ea typeface="+mj-ea"/>
              <a:cs typeface="+mj-cs"/>
            </a:endParaRPr>
          </a:p>
        </p:txBody>
      </p:sp>
    </p:spTree>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3"/>
          <p:cNvSpPr>
            <a:spLocks noGrp="1" noChangeArrowheads="1"/>
          </p:cNvSpPr>
          <p:nvPr>
            <p:ph sz="quarter" idx="1"/>
          </p:nvPr>
        </p:nvSpPr>
        <p:spPr>
          <a:xfrm>
            <a:off x="457200" y="1219200"/>
            <a:ext cx="8229600" cy="1828800"/>
          </a:xfrm>
        </p:spPr>
        <p:txBody>
          <a:bodyPr/>
          <a:lstStyle/>
          <a:p>
            <a:pPr eaLnBrk="1" hangingPunct="1"/>
            <a:r>
              <a:rPr lang="en-US" sz="2400">
                <a:solidFill>
                  <a:schemeClr val="accent2"/>
                </a:solidFill>
                <a:latin typeface="Perpetua" charset="0"/>
                <a:ea typeface="MS PGothic" charset="0"/>
              </a:rPr>
              <a:t>45.5%</a:t>
            </a:r>
            <a:r>
              <a:rPr lang="en-US" sz="2400">
                <a:latin typeface="Perpetua" charset="0"/>
                <a:ea typeface="MS PGothic" charset="0"/>
              </a:rPr>
              <a:t> - experienced worsened facial weakness caused by surgery, and of these, 72% reported that it was permanent. </a:t>
            </a:r>
          </a:p>
          <a:p>
            <a:pPr eaLnBrk="1" hangingPunct="1"/>
            <a:r>
              <a:rPr lang="en-US" sz="2400">
                <a:solidFill>
                  <a:schemeClr val="accent2"/>
                </a:solidFill>
                <a:latin typeface="Perpetua" charset="0"/>
                <a:ea typeface="MS PGothic" charset="0"/>
              </a:rPr>
              <a:t>28%</a:t>
            </a:r>
            <a:r>
              <a:rPr lang="en-US" sz="2400">
                <a:latin typeface="Perpetua" charset="0"/>
                <a:ea typeface="MS PGothic" charset="0"/>
              </a:rPr>
              <a:t> felt significantly affected by facial weakness </a:t>
            </a:r>
          </a:p>
          <a:p>
            <a:pPr eaLnBrk="1" hangingPunct="1"/>
            <a:r>
              <a:rPr lang="en-US" sz="2400">
                <a:latin typeface="Perpetua" charset="0"/>
                <a:ea typeface="MS PGothic" charset="0"/>
              </a:rPr>
              <a:t>The factor most often associated with poor outcome was a </a:t>
            </a:r>
            <a:r>
              <a:rPr lang="en-US" sz="2400">
                <a:solidFill>
                  <a:schemeClr val="accent2"/>
                </a:solidFill>
                <a:latin typeface="Perpetua" charset="0"/>
                <a:ea typeface="MS PGothic" charset="0"/>
              </a:rPr>
              <a:t>large tumor</a:t>
            </a:r>
            <a:r>
              <a:rPr lang="en-US" sz="2400">
                <a:latin typeface="Perpetua" charset="0"/>
                <a:ea typeface="MS PGothic" charset="0"/>
              </a:rPr>
              <a:t> </a:t>
            </a:r>
          </a:p>
        </p:txBody>
      </p:sp>
      <p:sp>
        <p:nvSpPr>
          <p:cNvPr id="80898" name="Rectangle 4"/>
          <p:cNvSpPr>
            <a:spLocks noChangeArrowheads="1"/>
          </p:cNvSpPr>
          <p:nvPr/>
        </p:nvSpPr>
        <p:spPr bwMode="auto">
          <a:xfrm>
            <a:off x="304800" y="381000"/>
            <a:ext cx="8382000" cy="685800"/>
          </a:xfrm>
          <a:prstGeom prst="rect">
            <a:avLst/>
          </a:prstGeom>
          <a:solidFill>
            <a:schemeClr val="accent1"/>
          </a:solidFill>
          <a:ln w="9525">
            <a:solidFill>
              <a:schemeClr val="tx1"/>
            </a:solidFill>
            <a:miter lim="800000"/>
            <a:headEnd/>
            <a:tailEnd/>
          </a:ln>
        </p:spPr>
        <p:txBody>
          <a:bodyPr wrap="none" anchor="ctr"/>
          <a:lstStyle/>
          <a:p>
            <a:pPr algn="ctr"/>
            <a:r>
              <a:rPr lang="en-US" sz="1200" b="1"/>
              <a:t>Facial paralysis and surgical rehabilitation: a quality of life analysis in a cohort of 1,595 patients</a:t>
            </a:r>
          </a:p>
          <a:p>
            <a:pPr algn="ctr"/>
            <a:r>
              <a:rPr lang="en-US" sz="1200" b="1"/>
              <a:t> after acoustic neuroma surgery. Otol Neurotol. 2005 May;26(3):516-21</a:t>
            </a:r>
            <a:r>
              <a:rPr lang="en-US"/>
              <a:t> </a:t>
            </a:r>
          </a:p>
        </p:txBody>
      </p:sp>
      <p:sp>
        <p:nvSpPr>
          <p:cNvPr id="6" name="Rectangle 3"/>
          <p:cNvSpPr txBox="1">
            <a:spLocks noChangeArrowheads="1"/>
          </p:cNvSpPr>
          <p:nvPr/>
        </p:nvSpPr>
        <p:spPr bwMode="auto">
          <a:xfrm>
            <a:off x="685800" y="3886200"/>
            <a:ext cx="7772400" cy="2667000"/>
          </a:xfrm>
          <a:prstGeom prst="rect">
            <a:avLst/>
          </a:prstGeom>
          <a:noFill/>
          <a:ln w="9525">
            <a:noFill/>
            <a:miter lim="800000"/>
            <a:headEnd/>
            <a:tailEnd/>
          </a:ln>
        </p:spPr>
        <p:txBody>
          <a:bodyPr/>
          <a:lstStyle/>
          <a:p>
            <a:pPr marL="273050" indent="-273050" eaLnBrk="1" hangingPunct="1">
              <a:spcBef>
                <a:spcPts val="575"/>
              </a:spcBef>
              <a:buClr>
                <a:schemeClr val="accent1"/>
              </a:buClr>
              <a:buSzPct val="85000"/>
              <a:buFont typeface="Wingdings 2" pitchFamily="18" charset="2"/>
              <a:buChar char=""/>
              <a:defRPr/>
            </a:pPr>
            <a:r>
              <a:rPr lang="en-US" sz="2600" dirty="0">
                <a:latin typeface="+mn-lt"/>
                <a:ea typeface="+mn-ea"/>
                <a:cs typeface="+mn-cs"/>
              </a:rPr>
              <a:t>Treatment for VS results in a significant reduction in QOL.</a:t>
            </a:r>
          </a:p>
          <a:p>
            <a:pPr marL="273050" indent="-273050" eaLnBrk="1" hangingPunct="1">
              <a:spcBef>
                <a:spcPts val="575"/>
              </a:spcBef>
              <a:buClr>
                <a:schemeClr val="accent1"/>
              </a:buClr>
              <a:buSzPct val="85000"/>
              <a:buFont typeface="Wingdings 2" pitchFamily="18" charset="2"/>
              <a:buChar char=""/>
              <a:defRPr/>
            </a:pPr>
            <a:r>
              <a:rPr lang="en-US" sz="2600" dirty="0">
                <a:latin typeface="+mn-lt"/>
                <a:ea typeface="+mn-ea"/>
                <a:cs typeface="+mn-cs"/>
              </a:rPr>
              <a:t>Major effect is in the psychological area, with increased rates of </a:t>
            </a:r>
            <a:r>
              <a:rPr lang="en-US" sz="2600" dirty="0">
                <a:solidFill>
                  <a:schemeClr val="accent2"/>
                </a:solidFill>
                <a:latin typeface="+mn-lt"/>
                <a:ea typeface="+mn-ea"/>
                <a:cs typeface="+mn-cs"/>
              </a:rPr>
              <a:t>emotional distress and impaired social functioning</a:t>
            </a:r>
          </a:p>
          <a:p>
            <a:pPr marL="273050" indent="-273050" eaLnBrk="1" hangingPunct="1">
              <a:spcBef>
                <a:spcPts val="575"/>
              </a:spcBef>
              <a:buClr>
                <a:schemeClr val="accent1"/>
              </a:buClr>
              <a:buSzPct val="85000"/>
              <a:buFont typeface="Wingdings 2" pitchFamily="18" charset="2"/>
              <a:buChar char=""/>
              <a:defRPr/>
            </a:pPr>
            <a:r>
              <a:rPr lang="en-US" sz="2600" dirty="0">
                <a:latin typeface="+mn-lt"/>
                <a:ea typeface="+mn-ea"/>
                <a:cs typeface="+mn-cs"/>
              </a:rPr>
              <a:t>Patients with </a:t>
            </a:r>
            <a:r>
              <a:rPr lang="en-US" sz="2600" dirty="0">
                <a:solidFill>
                  <a:schemeClr val="accent2"/>
                </a:solidFill>
                <a:latin typeface="+mn-lt"/>
                <a:ea typeface="+mn-ea"/>
                <a:cs typeface="+mn-cs"/>
              </a:rPr>
              <a:t>facial weakness</a:t>
            </a:r>
            <a:r>
              <a:rPr lang="en-US" sz="2600" dirty="0">
                <a:latin typeface="+mn-lt"/>
                <a:ea typeface="+mn-ea"/>
                <a:cs typeface="+mn-cs"/>
              </a:rPr>
              <a:t> are at the </a:t>
            </a:r>
            <a:r>
              <a:rPr lang="en-US" sz="2600" dirty="0">
                <a:solidFill>
                  <a:schemeClr val="accent2"/>
                </a:solidFill>
                <a:latin typeface="+mn-lt"/>
                <a:ea typeface="+mn-ea"/>
                <a:cs typeface="+mn-cs"/>
              </a:rPr>
              <a:t>greatest risk of a poorer psychological outcome.   </a:t>
            </a:r>
          </a:p>
        </p:txBody>
      </p:sp>
      <p:sp>
        <p:nvSpPr>
          <p:cNvPr id="5" name="Rectangle 2"/>
          <p:cNvSpPr>
            <a:spLocks noGrp="1" noChangeArrowheads="1"/>
          </p:cNvSpPr>
          <p:nvPr>
            <p:ph type="title"/>
          </p:nvPr>
        </p:nvSpPr>
        <p:spPr>
          <a:xfrm>
            <a:off x="685800" y="3200400"/>
            <a:ext cx="7772400" cy="609600"/>
          </a:xfrm>
        </p:spPr>
        <p:txBody>
          <a:bodyPr>
            <a:normAutofit fontScale="90000"/>
          </a:bodyPr>
          <a:lstStyle/>
          <a:p>
            <a:pPr algn="ctr" eaLnBrk="1" fontAlgn="auto" hangingPunct="1">
              <a:spcAft>
                <a:spcPts val="0"/>
              </a:spcAft>
              <a:defRPr/>
            </a:pPr>
            <a:r>
              <a:rPr lang="en-US" sz="3400" dirty="0" smtClean="0">
                <a:ea typeface="+mj-ea"/>
                <a:cs typeface="+mj-cs"/>
              </a:rPr>
              <a:t>Quality of life(QOL) after V S surgery</a:t>
            </a:r>
          </a:p>
        </p:txBody>
      </p:sp>
    </p:spTree>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2"/>
          <p:cNvSpPr>
            <a:spLocks noGrp="1" noChangeArrowheads="1"/>
          </p:cNvSpPr>
          <p:nvPr>
            <p:ph type="title"/>
          </p:nvPr>
        </p:nvSpPr>
        <p:spPr>
          <a:xfrm>
            <a:off x="914400" y="274638"/>
            <a:ext cx="7772400" cy="715962"/>
          </a:xfrm>
        </p:spPr>
        <p:txBody>
          <a:bodyPr/>
          <a:lstStyle/>
          <a:p>
            <a:pPr algn="ctr" eaLnBrk="1" hangingPunct="1"/>
            <a:r>
              <a:rPr lang="en-US">
                <a:latin typeface="Franklin Gothic Book" charset="0"/>
                <a:ea typeface="MS PGothic" charset="0"/>
              </a:rPr>
              <a:t>Role of Radiosurgery</a:t>
            </a:r>
          </a:p>
        </p:txBody>
      </p:sp>
      <p:sp>
        <p:nvSpPr>
          <p:cNvPr id="81922" name="Rectangle 3"/>
          <p:cNvSpPr>
            <a:spLocks noGrp="1" noChangeArrowheads="1"/>
          </p:cNvSpPr>
          <p:nvPr>
            <p:ph sz="quarter" idx="1"/>
          </p:nvPr>
        </p:nvSpPr>
        <p:spPr>
          <a:xfrm>
            <a:off x="304800" y="1066800"/>
            <a:ext cx="7772400" cy="4572000"/>
          </a:xfrm>
        </p:spPr>
        <p:txBody>
          <a:bodyPr/>
          <a:lstStyle/>
          <a:p>
            <a:pPr eaLnBrk="1" hangingPunct="1">
              <a:lnSpc>
                <a:spcPct val="80000"/>
              </a:lnSpc>
            </a:pPr>
            <a:r>
              <a:rPr lang="en-US" sz="2400">
                <a:solidFill>
                  <a:schemeClr val="accent2"/>
                </a:solidFill>
                <a:latin typeface="Perpetua" charset="0"/>
                <a:ea typeface="MS PGothic" charset="0"/>
              </a:rPr>
              <a:t>Low-morbidity alternative</a:t>
            </a:r>
            <a:r>
              <a:rPr lang="en-US" sz="2400">
                <a:latin typeface="Perpetua" charset="0"/>
                <a:ea typeface="MS PGothic" charset="0"/>
              </a:rPr>
              <a:t> to microsurgery</a:t>
            </a:r>
          </a:p>
          <a:p>
            <a:pPr eaLnBrk="1" hangingPunct="1">
              <a:lnSpc>
                <a:spcPct val="80000"/>
              </a:lnSpc>
            </a:pPr>
            <a:r>
              <a:rPr lang="en-US" sz="2400">
                <a:solidFill>
                  <a:schemeClr val="accent2"/>
                </a:solidFill>
                <a:latin typeface="Perpetua" charset="0"/>
                <a:ea typeface="MS PGothic" charset="0"/>
              </a:rPr>
              <a:t>Similar long term tm control rate </a:t>
            </a:r>
          </a:p>
          <a:p>
            <a:pPr eaLnBrk="1" hangingPunct="1">
              <a:lnSpc>
                <a:spcPct val="80000"/>
              </a:lnSpc>
            </a:pPr>
            <a:r>
              <a:rPr lang="en-US" sz="2400">
                <a:latin typeface="Perpetua" charset="0"/>
                <a:ea typeface="MS PGothic" charset="0"/>
              </a:rPr>
              <a:t>Indications-</a:t>
            </a:r>
          </a:p>
          <a:p>
            <a:pPr lvl="3" eaLnBrk="1" hangingPunct="1">
              <a:lnSpc>
                <a:spcPct val="80000"/>
              </a:lnSpc>
            </a:pPr>
            <a:r>
              <a:rPr lang="en-US" sz="1900">
                <a:latin typeface="Perpetua" charset="0"/>
                <a:ea typeface="MS PGothic" charset="0"/>
              </a:rPr>
              <a:t>Hearing loss/enlarging tumor in the </a:t>
            </a:r>
            <a:r>
              <a:rPr lang="en-US" sz="1900">
                <a:solidFill>
                  <a:schemeClr val="accent2"/>
                </a:solidFill>
                <a:latin typeface="Perpetua" charset="0"/>
                <a:ea typeface="MS PGothic" charset="0"/>
              </a:rPr>
              <a:t>only hearing ear</a:t>
            </a:r>
          </a:p>
          <a:p>
            <a:pPr lvl="3" eaLnBrk="1" hangingPunct="1">
              <a:lnSpc>
                <a:spcPct val="80000"/>
              </a:lnSpc>
            </a:pPr>
            <a:r>
              <a:rPr lang="en-US" sz="1900">
                <a:latin typeface="Perpetua" charset="0"/>
                <a:ea typeface="MS PGothic" charset="0"/>
              </a:rPr>
              <a:t>Functional hearing</a:t>
            </a:r>
            <a:endParaRPr lang="en-US" sz="1900">
              <a:solidFill>
                <a:schemeClr val="accent2"/>
              </a:solidFill>
              <a:latin typeface="Perpetua" charset="0"/>
              <a:ea typeface="MS PGothic" charset="0"/>
            </a:endParaRPr>
          </a:p>
          <a:p>
            <a:pPr lvl="3" eaLnBrk="1" hangingPunct="1">
              <a:lnSpc>
                <a:spcPct val="80000"/>
              </a:lnSpc>
            </a:pPr>
            <a:r>
              <a:rPr lang="en-US" sz="1900">
                <a:latin typeface="Perpetua" charset="0"/>
                <a:ea typeface="MS PGothic" charset="0"/>
              </a:rPr>
              <a:t>Residual/recurrent tumor after subtotal removal</a:t>
            </a:r>
          </a:p>
          <a:p>
            <a:pPr lvl="3" eaLnBrk="1" hangingPunct="1">
              <a:lnSpc>
                <a:spcPct val="80000"/>
              </a:lnSpc>
            </a:pPr>
            <a:r>
              <a:rPr lang="en-US" sz="1900">
                <a:latin typeface="Perpetua" charset="0"/>
                <a:ea typeface="MS PGothic" charset="0"/>
              </a:rPr>
              <a:t>Patient with a tumor having ≤ 2cm intracranial extension</a:t>
            </a:r>
          </a:p>
          <a:p>
            <a:pPr lvl="3" eaLnBrk="1" hangingPunct="1">
              <a:lnSpc>
                <a:spcPct val="80000"/>
              </a:lnSpc>
            </a:pPr>
            <a:r>
              <a:rPr lang="en-US" sz="1900">
                <a:latin typeface="Perpetua" charset="0"/>
                <a:ea typeface="MS PGothic" charset="0"/>
              </a:rPr>
              <a:t>Major medical illness</a:t>
            </a:r>
          </a:p>
          <a:p>
            <a:pPr lvl="3" eaLnBrk="1" hangingPunct="1">
              <a:lnSpc>
                <a:spcPct val="80000"/>
              </a:lnSpc>
            </a:pPr>
            <a:r>
              <a:rPr lang="en-US" sz="1900">
                <a:latin typeface="Perpetua" charset="0"/>
                <a:ea typeface="MS PGothic" charset="0"/>
              </a:rPr>
              <a:t>Older patients (&gt;75)</a:t>
            </a:r>
          </a:p>
          <a:p>
            <a:pPr lvl="3" eaLnBrk="1" hangingPunct="1">
              <a:lnSpc>
                <a:spcPct val="80000"/>
              </a:lnSpc>
            </a:pPr>
            <a:r>
              <a:rPr lang="en-US" sz="1900">
                <a:latin typeface="Perpetua" charset="0"/>
                <a:ea typeface="MS PGothic" charset="0"/>
              </a:rPr>
              <a:t>Patient</a:t>
            </a:r>
            <a:r>
              <a:rPr lang="ja-JP" altLang="en-US" sz="1900">
                <a:latin typeface="Perpetua" charset="0"/>
                <a:ea typeface="MS PGothic" charset="0"/>
              </a:rPr>
              <a:t>’</a:t>
            </a:r>
            <a:r>
              <a:rPr lang="en-US" altLang="ja-JP" sz="1900">
                <a:latin typeface="Perpetua" charset="0"/>
                <a:ea typeface="MS PGothic" charset="0"/>
              </a:rPr>
              <a:t>s decision</a:t>
            </a:r>
          </a:p>
          <a:p>
            <a:pPr eaLnBrk="1" hangingPunct="1">
              <a:lnSpc>
                <a:spcPct val="80000"/>
              </a:lnSpc>
            </a:pPr>
            <a:r>
              <a:rPr lang="en-US">
                <a:latin typeface="Perpetua" charset="0"/>
                <a:ea typeface="MS PGothic" charset="0"/>
              </a:rPr>
              <a:t>Contraindications</a:t>
            </a:r>
          </a:p>
          <a:p>
            <a:pPr lvl="2" eaLnBrk="1" hangingPunct="1">
              <a:lnSpc>
                <a:spcPct val="80000"/>
              </a:lnSpc>
            </a:pPr>
            <a:r>
              <a:rPr lang="en-US" sz="1900">
                <a:latin typeface="Perpetua" charset="0"/>
                <a:ea typeface="MS PGothic" charset="0"/>
              </a:rPr>
              <a:t>Tumors &gt; 3 cm</a:t>
            </a:r>
          </a:p>
          <a:p>
            <a:pPr lvl="2" eaLnBrk="1" hangingPunct="1">
              <a:lnSpc>
                <a:spcPct val="80000"/>
              </a:lnSpc>
            </a:pPr>
            <a:r>
              <a:rPr lang="en-US" sz="1900">
                <a:latin typeface="Perpetua" charset="0"/>
                <a:ea typeface="MS PGothic" charset="0"/>
              </a:rPr>
              <a:t>Prior radiotherapy</a:t>
            </a:r>
          </a:p>
          <a:p>
            <a:pPr lvl="2" eaLnBrk="1" hangingPunct="1">
              <a:lnSpc>
                <a:spcPct val="80000"/>
              </a:lnSpc>
            </a:pPr>
            <a:r>
              <a:rPr lang="en-US" sz="1900">
                <a:latin typeface="Perpetua" charset="0"/>
                <a:ea typeface="MS PGothic" charset="0"/>
              </a:rPr>
              <a:t>Tumor compressing brainstem</a:t>
            </a:r>
          </a:p>
          <a:p>
            <a:pPr eaLnBrk="1" hangingPunct="1">
              <a:lnSpc>
                <a:spcPct val="80000"/>
              </a:lnSpc>
              <a:buFont typeface="Wingdings" charset="0"/>
              <a:buNone/>
            </a:pPr>
            <a:endParaRPr lang="en-CA">
              <a:latin typeface="Perpetua" charset="0"/>
              <a:ea typeface="MS PGothic" charset="0"/>
            </a:endParaRPr>
          </a:p>
          <a:p>
            <a:pPr eaLnBrk="1" hangingPunct="1">
              <a:lnSpc>
                <a:spcPct val="80000"/>
              </a:lnSpc>
            </a:pPr>
            <a:endParaRPr lang="en-US" sz="2400">
              <a:latin typeface="Perpetua"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Grp="1" noChangeArrowheads="1"/>
          </p:cNvSpPr>
          <p:nvPr>
            <p:ph type="title"/>
          </p:nvPr>
        </p:nvSpPr>
        <p:spPr>
          <a:xfrm>
            <a:off x="914400" y="0"/>
            <a:ext cx="7772400" cy="868363"/>
          </a:xfrm>
        </p:spPr>
        <p:txBody>
          <a:bodyPr/>
          <a:lstStyle/>
          <a:p>
            <a:pPr algn="ctr" eaLnBrk="1" hangingPunct="1"/>
            <a:r>
              <a:rPr lang="en-US">
                <a:latin typeface="Franklin Gothic Book" charset="0"/>
                <a:ea typeface="MS PGothic" charset="0"/>
              </a:rPr>
              <a:t>Role of Radiosurgery</a:t>
            </a:r>
          </a:p>
        </p:txBody>
      </p:sp>
      <p:sp>
        <p:nvSpPr>
          <p:cNvPr id="82946" name="Rectangle 3"/>
          <p:cNvSpPr>
            <a:spLocks noGrp="1" noChangeArrowheads="1"/>
          </p:cNvSpPr>
          <p:nvPr>
            <p:ph sz="quarter" idx="1"/>
          </p:nvPr>
        </p:nvSpPr>
        <p:spPr>
          <a:xfrm>
            <a:off x="457200" y="914400"/>
            <a:ext cx="8229600" cy="4876800"/>
          </a:xfrm>
        </p:spPr>
        <p:txBody>
          <a:bodyPr/>
          <a:lstStyle/>
          <a:p>
            <a:pPr eaLnBrk="1" hangingPunct="1">
              <a:lnSpc>
                <a:spcPct val="90000"/>
              </a:lnSpc>
            </a:pPr>
            <a:r>
              <a:rPr lang="en-US" sz="2400">
                <a:latin typeface="Perpetua" charset="0"/>
                <a:ea typeface="MS PGothic" charset="0"/>
              </a:rPr>
              <a:t>Multiple iso-centers (6-13) to achieve high degree of conformality</a:t>
            </a:r>
          </a:p>
          <a:p>
            <a:pPr eaLnBrk="1" hangingPunct="1">
              <a:lnSpc>
                <a:spcPct val="90000"/>
              </a:lnSpc>
            </a:pPr>
            <a:r>
              <a:rPr lang="en-US" sz="2400">
                <a:latin typeface="Perpetua" charset="0"/>
                <a:ea typeface="MS PGothic" charset="0"/>
              </a:rPr>
              <a:t>Prescription doses most commonly used today – 12-13 Gy</a:t>
            </a:r>
          </a:p>
          <a:p>
            <a:pPr eaLnBrk="1" hangingPunct="1"/>
            <a:r>
              <a:rPr lang="en-US" sz="2400">
                <a:latin typeface="Perpetua" charset="0"/>
                <a:ea typeface="MS PGothic" charset="0"/>
              </a:rPr>
              <a:t>Outcome</a:t>
            </a:r>
          </a:p>
          <a:p>
            <a:pPr lvl="1" eaLnBrk="1" hangingPunct="1"/>
            <a:r>
              <a:rPr lang="en-US">
                <a:latin typeface="Perpetua" charset="0"/>
                <a:ea typeface="MS PGothic" charset="0"/>
              </a:rPr>
              <a:t>Local control (non-progression): 94%</a:t>
            </a:r>
          </a:p>
          <a:p>
            <a:pPr lvl="1" eaLnBrk="1" hangingPunct="1"/>
            <a:r>
              <a:rPr lang="en-US">
                <a:latin typeface="Perpetua" charset="0"/>
                <a:ea typeface="MS PGothic" charset="0"/>
              </a:rPr>
              <a:t>Transient swelling in the first two years</a:t>
            </a:r>
          </a:p>
          <a:p>
            <a:pPr lvl="1" eaLnBrk="1" hangingPunct="1"/>
            <a:r>
              <a:rPr lang="en-US">
                <a:latin typeface="Perpetua" charset="0"/>
                <a:ea typeface="MS PGothic" charset="0"/>
              </a:rPr>
              <a:t>Hearing preservation: 47 – 77% - decreases each year after radiation and stabilizes after 3 years in 50% of patients</a:t>
            </a:r>
          </a:p>
          <a:p>
            <a:pPr eaLnBrk="1" hangingPunct="1"/>
            <a:r>
              <a:rPr lang="en-US" sz="2400">
                <a:latin typeface="Perpetua" charset="0"/>
                <a:ea typeface="MS PGothic" charset="0"/>
              </a:rPr>
              <a:t>Complications</a:t>
            </a:r>
          </a:p>
          <a:p>
            <a:pPr lvl="1" eaLnBrk="1" hangingPunct="1"/>
            <a:r>
              <a:rPr lang="en-US">
                <a:latin typeface="Perpetua" charset="0"/>
                <a:ea typeface="MS PGothic" charset="0"/>
              </a:rPr>
              <a:t>Facial nerve injury: 5 - 17%</a:t>
            </a:r>
          </a:p>
          <a:p>
            <a:pPr lvl="1" eaLnBrk="1" hangingPunct="1"/>
            <a:r>
              <a:rPr lang="en-US">
                <a:latin typeface="Perpetua" charset="0"/>
                <a:ea typeface="MS PGothic" charset="0"/>
              </a:rPr>
              <a:t>Trigeminal nerev injury:  Numbness 2 - 11%</a:t>
            </a:r>
          </a:p>
          <a:p>
            <a:pPr lvl="1" eaLnBrk="1" hangingPunct="1"/>
            <a:r>
              <a:rPr lang="en-US">
                <a:latin typeface="Perpetua" charset="0"/>
                <a:ea typeface="MS PGothic" charset="0"/>
              </a:rPr>
              <a:t>Hearing loss</a:t>
            </a:r>
          </a:p>
          <a:p>
            <a:pPr lvl="1" eaLnBrk="1" hangingPunct="1"/>
            <a:r>
              <a:rPr lang="en-US">
                <a:latin typeface="Perpetua" charset="0"/>
                <a:ea typeface="MS PGothic" charset="0"/>
              </a:rPr>
              <a:t>Hydrocephalus: 3%</a:t>
            </a:r>
          </a:p>
          <a:p>
            <a:pPr lvl="1" eaLnBrk="1" hangingPunct="1"/>
            <a:r>
              <a:rPr lang="en-US">
                <a:latin typeface="Perpetua" charset="0"/>
                <a:ea typeface="MS PGothic" charset="0"/>
              </a:rPr>
              <a:t>Radiation induced tm</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idx="4294967295"/>
          </p:nvPr>
        </p:nvSpPr>
        <p:spPr>
          <a:xfrm>
            <a:off x="457200" y="228600"/>
            <a:ext cx="8001000" cy="533400"/>
          </a:xfrm>
        </p:spPr>
        <p:txBody>
          <a:bodyPr anchor="ctr">
            <a:normAutofit fontScale="90000"/>
          </a:bodyPr>
          <a:lstStyle/>
          <a:p>
            <a:pPr algn="ctr" eaLnBrk="1" hangingPunct="1">
              <a:defRPr/>
            </a:pPr>
            <a:r>
              <a:rPr lang="en-US" sz="2500">
                <a:effectLst>
                  <a:outerShdw blurRad="38100" dist="38100" dir="2700000" algn="tl">
                    <a:srgbClr val="000000"/>
                  </a:outerShdw>
                </a:effectLst>
                <a:latin typeface="Franklin Gothic Book" charset="0"/>
                <a:ea typeface="MS PGothic" charset="0"/>
              </a:rPr>
              <a:t/>
            </a:r>
            <a:br>
              <a:rPr lang="en-US" sz="2500">
                <a:effectLst>
                  <a:outerShdw blurRad="38100" dist="38100" dir="2700000" algn="tl">
                    <a:srgbClr val="000000"/>
                  </a:outerShdw>
                </a:effectLst>
                <a:latin typeface="Franklin Gothic Book" charset="0"/>
                <a:ea typeface="MS PGothic" charset="0"/>
              </a:rPr>
            </a:br>
            <a:r>
              <a:rPr lang="en-US" sz="2500">
                <a:effectLst>
                  <a:outerShdw blurRad="38100" dist="38100" dir="2700000" algn="tl">
                    <a:srgbClr val="000000"/>
                  </a:outerShdw>
                </a:effectLst>
                <a:latin typeface="Franklin Gothic Book" charset="0"/>
                <a:ea typeface="MS PGothic" charset="0"/>
              </a:rPr>
              <a:t>Grading</a:t>
            </a:r>
            <a:br>
              <a:rPr lang="en-US" sz="2500">
                <a:effectLst>
                  <a:outerShdw blurRad="38100" dist="38100" dir="2700000" algn="tl">
                    <a:srgbClr val="000000"/>
                  </a:outerShdw>
                </a:effectLst>
                <a:latin typeface="Franklin Gothic Book" charset="0"/>
                <a:ea typeface="MS PGothic" charset="0"/>
              </a:rPr>
            </a:br>
            <a:endParaRPr lang="en-US" sz="2500">
              <a:effectLst>
                <a:outerShdw blurRad="38100" dist="38100" dir="2700000" algn="tl">
                  <a:srgbClr val="000000"/>
                </a:outerShdw>
              </a:effectLst>
              <a:latin typeface="Franklin Gothic Book" charset="0"/>
              <a:ea typeface="MS PGothic" charset="0"/>
            </a:endParaRPr>
          </a:p>
        </p:txBody>
      </p:sp>
      <p:sp>
        <p:nvSpPr>
          <p:cNvPr id="106499" name="Rectangle 3"/>
          <p:cNvSpPr>
            <a:spLocks noGrp="1" noChangeArrowheads="1"/>
          </p:cNvSpPr>
          <p:nvPr>
            <p:ph type="body" idx="4294967295"/>
          </p:nvPr>
        </p:nvSpPr>
        <p:spPr>
          <a:xfrm>
            <a:off x="381000" y="838200"/>
            <a:ext cx="7924800" cy="3200400"/>
          </a:xfrm>
        </p:spPr>
        <p:txBody>
          <a:bodyPr>
            <a:normAutofit/>
          </a:bodyPr>
          <a:lstStyle/>
          <a:p>
            <a:pPr marL="274320" indent="-274320" eaLnBrk="1" fontAlgn="auto" hangingPunct="1">
              <a:spcBef>
                <a:spcPts val="580"/>
              </a:spcBef>
              <a:spcAft>
                <a:spcPts val="0"/>
              </a:spcAft>
              <a:buFont typeface="Wingdings 2"/>
              <a:buChar char=""/>
              <a:defRPr/>
            </a:pPr>
            <a:r>
              <a:rPr lang="en-US" i="1" u="sng" dirty="0" err="1" smtClean="0">
                <a:effectLst>
                  <a:outerShdw blurRad="38100" dist="38100" dir="2700000" algn="tl">
                    <a:srgbClr val="C0C0C0"/>
                  </a:outerShdw>
                </a:effectLst>
                <a:ea typeface="+mn-ea"/>
                <a:cs typeface="+mn-cs"/>
              </a:rPr>
              <a:t>Koos</a:t>
            </a:r>
            <a:r>
              <a:rPr lang="en-US" dirty="0" smtClean="0">
                <a:effectLst>
                  <a:outerShdw blurRad="38100" dist="38100" dir="2700000" algn="tl">
                    <a:srgbClr val="C0C0C0"/>
                  </a:outerShdw>
                </a:effectLst>
                <a:ea typeface="+mn-ea"/>
                <a:cs typeface="+mn-cs"/>
              </a:rPr>
              <a:t>: (Grade 1-4) </a:t>
            </a:r>
            <a:r>
              <a:rPr lang="en-US" dirty="0" err="1" smtClean="0">
                <a:effectLst>
                  <a:outerShdw blurRad="38100" dist="38100" dir="2700000" algn="tl">
                    <a:srgbClr val="C0C0C0"/>
                  </a:outerShdw>
                </a:effectLst>
                <a:ea typeface="+mn-ea"/>
                <a:cs typeface="+mn-cs"/>
              </a:rPr>
              <a:t>upto</a:t>
            </a:r>
            <a:r>
              <a:rPr lang="en-US" dirty="0" smtClean="0">
                <a:effectLst>
                  <a:outerShdw blurRad="38100" dist="38100" dir="2700000" algn="tl">
                    <a:srgbClr val="C0C0C0"/>
                  </a:outerShdw>
                </a:effectLst>
                <a:ea typeface="+mn-ea"/>
                <a:cs typeface="+mn-cs"/>
              </a:rPr>
              <a:t> 1, 2, 3, &gt;3 cm (</a:t>
            </a:r>
            <a:r>
              <a:rPr lang="en-US" dirty="0" err="1" smtClean="0">
                <a:effectLst>
                  <a:outerShdw blurRad="38100" dist="38100" dir="2700000" algn="tl">
                    <a:srgbClr val="C0C0C0"/>
                  </a:outerShdw>
                </a:effectLst>
                <a:ea typeface="+mn-ea"/>
                <a:cs typeface="+mn-cs"/>
              </a:rPr>
              <a:t>intracanalicular+cisternal</a:t>
            </a:r>
            <a:r>
              <a:rPr lang="en-US" dirty="0" smtClean="0">
                <a:effectLst>
                  <a:outerShdw blurRad="38100" dist="38100" dir="2700000" algn="tl">
                    <a:srgbClr val="C0C0C0"/>
                  </a:outerShdw>
                </a:effectLst>
                <a:ea typeface="+mn-ea"/>
                <a:cs typeface="+mn-cs"/>
              </a:rPr>
              <a:t>)</a:t>
            </a:r>
          </a:p>
          <a:p>
            <a:pPr marL="274320" indent="-274320" eaLnBrk="1" fontAlgn="auto" hangingPunct="1">
              <a:spcBef>
                <a:spcPts val="580"/>
              </a:spcBef>
              <a:spcAft>
                <a:spcPts val="0"/>
              </a:spcAft>
              <a:buFont typeface="Wingdings 2"/>
              <a:buChar char=""/>
              <a:defRPr/>
            </a:pPr>
            <a:r>
              <a:rPr lang="en-US" i="1" u="sng" dirty="0" err="1" smtClean="0">
                <a:effectLst>
                  <a:outerShdw blurRad="38100" dist="38100" dir="2700000" algn="tl">
                    <a:srgbClr val="C0C0C0"/>
                  </a:outerShdw>
                </a:effectLst>
                <a:ea typeface="+mn-ea"/>
                <a:cs typeface="+mn-cs"/>
              </a:rPr>
              <a:t>Ojemann</a:t>
            </a:r>
            <a:r>
              <a:rPr lang="en-US" dirty="0" smtClean="0">
                <a:effectLst>
                  <a:outerShdw blurRad="38100" dist="38100" dir="2700000" algn="tl">
                    <a:srgbClr val="C0C0C0"/>
                  </a:outerShdw>
                </a:effectLst>
                <a:ea typeface="+mn-ea"/>
                <a:cs typeface="+mn-cs"/>
              </a:rPr>
              <a:t>: (small, med, large)&lt;2, 2-3, &gt;3cm (</a:t>
            </a:r>
            <a:r>
              <a:rPr lang="en-US" dirty="0" err="1" smtClean="0">
                <a:effectLst>
                  <a:outerShdw blurRad="38100" dist="38100" dir="2700000" algn="tl">
                    <a:srgbClr val="C0C0C0"/>
                  </a:outerShdw>
                </a:effectLst>
                <a:ea typeface="+mn-ea"/>
                <a:cs typeface="+mn-cs"/>
              </a:rPr>
              <a:t>intracisternal</a:t>
            </a:r>
            <a:r>
              <a:rPr lang="en-US" dirty="0" smtClean="0">
                <a:effectLst>
                  <a:outerShdw blurRad="38100" dist="38100" dir="2700000" algn="tl">
                    <a:srgbClr val="C0C0C0"/>
                  </a:outerShdw>
                </a:effectLst>
                <a:ea typeface="+mn-ea"/>
                <a:cs typeface="+mn-cs"/>
              </a:rPr>
              <a:t>)</a:t>
            </a:r>
          </a:p>
          <a:p>
            <a:pPr marL="274320" indent="-274320" eaLnBrk="1" fontAlgn="auto" hangingPunct="1">
              <a:spcBef>
                <a:spcPts val="580"/>
              </a:spcBef>
              <a:spcAft>
                <a:spcPts val="0"/>
              </a:spcAft>
              <a:buFont typeface="Wingdings 2"/>
              <a:buChar char=""/>
              <a:defRPr/>
            </a:pPr>
            <a:r>
              <a:rPr lang="en-US" i="1" u="sng" dirty="0" err="1" smtClean="0">
                <a:effectLst>
                  <a:outerShdw blurRad="38100" dist="38100" dir="2700000" algn="tl">
                    <a:srgbClr val="C0C0C0"/>
                  </a:outerShdw>
                </a:effectLst>
                <a:ea typeface="+mn-ea"/>
                <a:cs typeface="+mn-cs"/>
              </a:rPr>
              <a:t>Samii</a:t>
            </a:r>
            <a:r>
              <a:rPr lang="en-US" i="1" u="sng" dirty="0" smtClean="0">
                <a:effectLst>
                  <a:outerShdw blurRad="38100" dist="38100" dir="2700000" algn="tl">
                    <a:srgbClr val="C0C0C0"/>
                  </a:outerShdw>
                </a:effectLst>
                <a:ea typeface="+mn-ea"/>
                <a:cs typeface="+mn-cs"/>
              </a:rPr>
              <a:t>: </a:t>
            </a:r>
            <a:r>
              <a:rPr lang="en-US" i="1" dirty="0" smtClean="0">
                <a:effectLst>
                  <a:outerShdw blurRad="38100" dist="38100" dir="2700000" algn="tl">
                    <a:srgbClr val="C0C0C0"/>
                  </a:outerShdw>
                </a:effectLst>
                <a:ea typeface="+mn-ea"/>
                <a:cs typeface="+mn-cs"/>
              </a:rPr>
              <a:t>&gt;3 x 2 cm large, rest small (both intra + </a:t>
            </a:r>
            <a:r>
              <a:rPr lang="en-US" i="1" dirty="0" err="1" smtClean="0">
                <a:effectLst>
                  <a:outerShdw blurRad="38100" dist="38100" dir="2700000" algn="tl">
                    <a:srgbClr val="C0C0C0"/>
                  </a:outerShdw>
                </a:effectLst>
                <a:ea typeface="+mn-ea"/>
                <a:cs typeface="+mn-cs"/>
              </a:rPr>
              <a:t>extrameatal</a:t>
            </a:r>
            <a:r>
              <a:rPr lang="en-US" i="1" dirty="0" smtClean="0">
                <a:effectLst>
                  <a:outerShdw blurRad="38100" dist="38100" dir="2700000" algn="tl">
                    <a:srgbClr val="C0C0C0"/>
                  </a:outerShdw>
                </a:effectLst>
                <a:ea typeface="+mn-ea"/>
                <a:cs typeface="+mn-cs"/>
              </a:rPr>
              <a:t> also T1, T2, T3 AB, T4 AB</a:t>
            </a:r>
          </a:p>
          <a:p>
            <a:pPr marL="274320" indent="-274320" eaLnBrk="1" fontAlgn="auto" hangingPunct="1">
              <a:spcBef>
                <a:spcPts val="580"/>
              </a:spcBef>
              <a:spcAft>
                <a:spcPts val="0"/>
              </a:spcAft>
              <a:buFont typeface="Wingdings 2"/>
              <a:buChar char=""/>
              <a:defRPr/>
            </a:pPr>
            <a:r>
              <a:rPr lang="en-US" i="1" u="sng" dirty="0" err="1" smtClean="0">
                <a:effectLst>
                  <a:outerShdw blurRad="38100" dist="38100" dir="2700000" algn="tl">
                    <a:srgbClr val="C0C0C0"/>
                  </a:outerShdw>
                </a:effectLst>
                <a:ea typeface="+mn-ea"/>
                <a:cs typeface="+mn-cs"/>
              </a:rPr>
              <a:t>Sekhar</a:t>
            </a:r>
            <a:r>
              <a:rPr lang="en-US" dirty="0" smtClean="0">
                <a:effectLst>
                  <a:outerShdw blurRad="38100" dist="38100" dir="2700000" algn="tl">
                    <a:srgbClr val="C0C0C0"/>
                  </a:outerShdw>
                </a:effectLst>
                <a:ea typeface="+mn-ea"/>
                <a:cs typeface="+mn-cs"/>
              </a:rPr>
              <a:t>: (small, med, large) &lt;2, 2-3.9, &gt;3.9 cm (only </a:t>
            </a:r>
            <a:r>
              <a:rPr lang="en-US" dirty="0" err="1" smtClean="0">
                <a:effectLst>
                  <a:outerShdw blurRad="38100" dist="38100" dir="2700000" algn="tl">
                    <a:srgbClr val="C0C0C0"/>
                  </a:outerShdw>
                </a:effectLst>
                <a:ea typeface="+mn-ea"/>
                <a:cs typeface="+mn-cs"/>
              </a:rPr>
              <a:t>intracisternal</a:t>
            </a:r>
            <a:r>
              <a:rPr lang="en-US" dirty="0" smtClean="0">
                <a:effectLst>
                  <a:outerShdw blurRad="38100" dist="38100" dir="2700000" algn="tl">
                    <a:srgbClr val="C0C0C0"/>
                  </a:outerShdw>
                </a:effectLst>
                <a:ea typeface="+mn-ea"/>
                <a:cs typeface="+mn-cs"/>
              </a:rPr>
              <a:t>)</a:t>
            </a:r>
          </a:p>
          <a:p>
            <a:pPr marL="274320" indent="-274320" eaLnBrk="1" fontAlgn="auto" hangingPunct="1">
              <a:spcBef>
                <a:spcPts val="580"/>
              </a:spcBef>
              <a:spcAft>
                <a:spcPts val="0"/>
              </a:spcAft>
              <a:buFont typeface="Wingdings 2"/>
              <a:buChar char=""/>
              <a:defRPr/>
            </a:pPr>
            <a:endParaRPr lang="en-US" dirty="0" smtClean="0">
              <a:effectLst>
                <a:outerShdw blurRad="38100" dist="38100" dir="2700000" algn="tl">
                  <a:srgbClr val="C0C0C0"/>
                </a:outerShdw>
              </a:effectLst>
              <a:ea typeface="+mn-ea"/>
              <a:cs typeface="+mn-cs"/>
            </a:endParaRPr>
          </a:p>
        </p:txBody>
      </p:sp>
      <p:graphicFrame>
        <p:nvGraphicFramePr>
          <p:cNvPr id="5" name="Group 3"/>
          <p:cNvGraphicFramePr>
            <a:graphicFrameLocks noGrp="1"/>
          </p:cNvGraphicFramePr>
          <p:nvPr/>
        </p:nvGraphicFramePr>
        <p:xfrm>
          <a:off x="3657600" y="3962400"/>
          <a:ext cx="5257800" cy="2743200"/>
        </p:xfrm>
        <a:graphic>
          <a:graphicData uri="http://schemas.openxmlformats.org/drawingml/2006/table">
            <a:tbl>
              <a:tblPr/>
              <a:tblGrid>
                <a:gridCol w="2057400"/>
                <a:gridCol w="3200400"/>
              </a:tblGrid>
              <a:tr h="3683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charset="0"/>
                        <a:buNone/>
                        <a:tabLst/>
                      </a:pPr>
                      <a:r>
                        <a:rPr kumimoji="0" lang="en-US" sz="2400" b="0" i="0" u="none" strike="noStrike" cap="none" normalizeH="0" baseline="0">
                          <a:ln>
                            <a:noFill/>
                          </a:ln>
                          <a:solidFill>
                            <a:srgbClr val="00CC00"/>
                          </a:solidFill>
                          <a:effectLst>
                            <a:outerShdw blurRad="38100" dist="38100" dir="2700000" algn="tl">
                              <a:srgbClr val="000000"/>
                            </a:outerShdw>
                          </a:effectLst>
                          <a:latin typeface="Garamond" charset="0"/>
                          <a:ea typeface="MS PGothic" charset="0"/>
                          <a:cs typeface="MS PGothic" charset="0"/>
                        </a:rPr>
                        <a:t>Stage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charset="0"/>
                        <a:buNone/>
                        <a:tabLst/>
                      </a:pPr>
                      <a:r>
                        <a:rPr kumimoji="0" lang="en-US" sz="2400" b="0" i="0" u="none" strike="noStrike" cap="none" normalizeH="0" baseline="0">
                          <a:ln>
                            <a:noFill/>
                          </a:ln>
                          <a:solidFill>
                            <a:srgbClr val="00CC00"/>
                          </a:solidFill>
                          <a:effectLst>
                            <a:outerShdw blurRad="38100" dist="38100" dir="2700000" algn="tl">
                              <a:srgbClr val="000000"/>
                            </a:outerShdw>
                          </a:effectLst>
                          <a:latin typeface="Garamond" charset="0"/>
                          <a:ea typeface="MS PGothic" charset="0"/>
                          <a:cs typeface="MS PGothic" charset="0"/>
                        </a:rPr>
                        <a:t>Tumor Size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83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charset="0"/>
                        <a:buNone/>
                        <a:tabLst/>
                      </a:pPr>
                      <a:r>
                        <a:rPr kumimoji="0" lang="en-US" sz="2400" b="0" i="0" u="none" strike="noStrike" cap="none" normalizeH="0" baseline="0">
                          <a:ln>
                            <a:noFill/>
                          </a:ln>
                          <a:solidFill>
                            <a:schemeClr val="tx1"/>
                          </a:solidFill>
                          <a:effectLst>
                            <a:outerShdw blurRad="38100" dist="38100" dir="2700000" algn="tl">
                              <a:srgbClr val="FFFFFF"/>
                            </a:outerShdw>
                          </a:effectLst>
                          <a:latin typeface="Garamond" charset="0"/>
                          <a:ea typeface="MS PGothic" charset="0"/>
                          <a:cs typeface="MS PGothic" charset="0"/>
                        </a:rPr>
                        <a:t>Intracanalicular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charset="0"/>
                        <a:buNone/>
                        <a:tabLst/>
                      </a:pPr>
                      <a:r>
                        <a:rPr kumimoji="0" lang="en-US" sz="2400" b="0" i="0" u="none" strike="noStrike" cap="none" normalizeH="0" baseline="0">
                          <a:ln>
                            <a:noFill/>
                          </a:ln>
                          <a:solidFill>
                            <a:schemeClr val="tx1"/>
                          </a:solidFill>
                          <a:effectLst>
                            <a:outerShdw blurRad="38100" dist="38100" dir="2700000" algn="tl">
                              <a:srgbClr val="FFFFFF"/>
                            </a:outerShdw>
                          </a:effectLst>
                          <a:latin typeface="Garamond" charset="0"/>
                          <a:ea typeface="MS PGothic" charset="0"/>
                          <a:cs typeface="MS PGothic" charset="0"/>
                        </a:rPr>
                        <a:t>Tumor confined to IAC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83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charset="0"/>
                        <a:buNone/>
                        <a:tabLst/>
                      </a:pPr>
                      <a:r>
                        <a:rPr kumimoji="0" lang="en-US" sz="2400" b="0" i="0" u="none" strike="noStrike" cap="none" normalizeH="0" baseline="0">
                          <a:ln>
                            <a:noFill/>
                          </a:ln>
                          <a:solidFill>
                            <a:schemeClr val="tx1"/>
                          </a:solidFill>
                          <a:effectLst>
                            <a:outerShdw blurRad="38100" dist="38100" dir="2700000" algn="tl">
                              <a:srgbClr val="FFFFFF"/>
                            </a:outerShdw>
                          </a:effectLst>
                          <a:latin typeface="Garamond" charset="0"/>
                          <a:ea typeface="MS PGothic" charset="0"/>
                          <a:cs typeface="MS PGothic" charset="0"/>
                        </a:rPr>
                        <a:t>I (small)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charset="0"/>
                        <a:buNone/>
                        <a:tabLst/>
                      </a:pPr>
                      <a:r>
                        <a:rPr kumimoji="0" lang="en-US" sz="2400" b="0" i="0" u="none" strike="noStrike" cap="none" normalizeH="0" baseline="0">
                          <a:ln>
                            <a:noFill/>
                          </a:ln>
                          <a:solidFill>
                            <a:schemeClr val="tx1"/>
                          </a:solidFill>
                          <a:effectLst>
                            <a:outerShdw blurRad="38100" dist="38100" dir="2700000" algn="tl">
                              <a:srgbClr val="FFFFFF"/>
                            </a:outerShdw>
                          </a:effectLst>
                          <a:latin typeface="Garamond" charset="0"/>
                          <a:ea typeface="MS PGothic" charset="0"/>
                          <a:cs typeface="MS PGothic" charset="0"/>
                        </a:rPr>
                        <a:t>&lt; 10 mm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83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charset="0"/>
                        <a:buNone/>
                        <a:tabLst/>
                      </a:pPr>
                      <a:r>
                        <a:rPr kumimoji="0" lang="en-US" sz="2400" b="0" i="0" u="none" strike="noStrike" cap="none" normalizeH="0" baseline="0">
                          <a:ln>
                            <a:noFill/>
                          </a:ln>
                          <a:solidFill>
                            <a:schemeClr val="tx1"/>
                          </a:solidFill>
                          <a:effectLst>
                            <a:outerShdw blurRad="38100" dist="38100" dir="2700000" algn="tl">
                              <a:srgbClr val="FFFFFF"/>
                            </a:outerShdw>
                          </a:effectLst>
                          <a:latin typeface="Garamond" charset="0"/>
                          <a:ea typeface="MS PGothic" charset="0"/>
                          <a:cs typeface="MS PGothic" charset="0"/>
                        </a:rPr>
                        <a:t>II (medium)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charset="0"/>
                        <a:buNone/>
                        <a:tabLst/>
                      </a:pPr>
                      <a:r>
                        <a:rPr kumimoji="0" lang="en-US" sz="2400" b="0" i="0" u="none" strike="noStrike" cap="none" normalizeH="0" baseline="0">
                          <a:ln>
                            <a:noFill/>
                          </a:ln>
                          <a:solidFill>
                            <a:schemeClr val="tx1"/>
                          </a:solidFill>
                          <a:effectLst>
                            <a:outerShdw blurRad="38100" dist="38100" dir="2700000" algn="tl">
                              <a:srgbClr val="FFFFFF"/>
                            </a:outerShdw>
                          </a:effectLst>
                          <a:latin typeface="Garamond" charset="0"/>
                          <a:ea typeface="MS PGothic" charset="0"/>
                          <a:cs typeface="MS PGothic" charset="0"/>
                        </a:rPr>
                        <a:t>11-25 mm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83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charset="0"/>
                        <a:buNone/>
                        <a:tabLst/>
                      </a:pPr>
                      <a:r>
                        <a:rPr kumimoji="0" lang="en-US" sz="2400" b="0" i="0" u="none" strike="noStrike" cap="none" normalizeH="0" baseline="0">
                          <a:ln>
                            <a:noFill/>
                          </a:ln>
                          <a:solidFill>
                            <a:schemeClr val="tx1"/>
                          </a:solidFill>
                          <a:effectLst>
                            <a:outerShdw blurRad="38100" dist="38100" dir="2700000" algn="tl">
                              <a:srgbClr val="FFFFFF"/>
                            </a:outerShdw>
                          </a:effectLst>
                          <a:latin typeface="Garamond" charset="0"/>
                          <a:ea typeface="MS PGothic" charset="0"/>
                          <a:cs typeface="MS PGothic" charset="0"/>
                        </a:rPr>
                        <a:t>III (Large)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charset="0"/>
                        <a:buNone/>
                        <a:tabLst/>
                      </a:pPr>
                      <a:r>
                        <a:rPr kumimoji="0" lang="en-US" sz="2400" b="0" i="0" u="none" strike="noStrike" cap="none" normalizeH="0" baseline="0">
                          <a:ln>
                            <a:noFill/>
                          </a:ln>
                          <a:solidFill>
                            <a:schemeClr val="tx1"/>
                          </a:solidFill>
                          <a:effectLst>
                            <a:outerShdw blurRad="38100" dist="38100" dir="2700000" algn="tl">
                              <a:srgbClr val="FFFFFF"/>
                            </a:outerShdw>
                          </a:effectLst>
                          <a:latin typeface="Garamond" charset="0"/>
                          <a:ea typeface="MS PGothic" charset="0"/>
                          <a:cs typeface="MS PGothic" charset="0"/>
                        </a:rPr>
                        <a:t>25-40 mm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83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charset="0"/>
                        <a:buNone/>
                        <a:tabLst/>
                      </a:pPr>
                      <a:r>
                        <a:rPr kumimoji="0" lang="en-US" sz="2400" b="0" i="0" u="none" strike="noStrike" cap="none" normalizeH="0" baseline="0">
                          <a:ln>
                            <a:noFill/>
                          </a:ln>
                          <a:solidFill>
                            <a:schemeClr val="tx1"/>
                          </a:solidFill>
                          <a:effectLst>
                            <a:outerShdw blurRad="38100" dist="38100" dir="2700000" algn="tl">
                              <a:srgbClr val="FFFFFF"/>
                            </a:outerShdw>
                          </a:effectLst>
                          <a:latin typeface="Garamond" charset="0"/>
                          <a:ea typeface="MS PGothic" charset="0"/>
                          <a:cs typeface="MS PGothic" charset="0"/>
                        </a:rPr>
                        <a:t>IV (Giant)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charset="0"/>
                        <a:buNone/>
                        <a:tabLst/>
                      </a:pPr>
                      <a:r>
                        <a:rPr kumimoji="0" lang="en-US" sz="2400" b="0" i="0" u="none" strike="noStrike" cap="none" normalizeH="0" baseline="0">
                          <a:ln>
                            <a:noFill/>
                          </a:ln>
                          <a:solidFill>
                            <a:schemeClr val="tx1"/>
                          </a:solidFill>
                          <a:effectLst>
                            <a:outerShdw blurRad="38100" dist="38100" dir="2700000" algn="tl">
                              <a:srgbClr val="FFFFFF"/>
                            </a:outerShdw>
                          </a:effectLst>
                          <a:latin typeface="Garamond" charset="0"/>
                          <a:ea typeface="MS PGothic" charset="0"/>
                          <a:cs typeface="MS PGothic" charset="0"/>
                        </a:rPr>
                        <a:t>&gt; 40 mm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Title 1"/>
          <p:cNvSpPr txBox="1">
            <a:spLocks/>
          </p:cNvSpPr>
          <p:nvPr/>
        </p:nvSpPr>
        <p:spPr>
          <a:xfrm>
            <a:off x="457200" y="4800600"/>
            <a:ext cx="2971800" cy="1143000"/>
          </a:xfrm>
          <a:prstGeom prst="rect">
            <a:avLst/>
          </a:prstGeom>
        </p:spPr>
        <p:txBody>
          <a:bodyPr>
            <a:normAutofit fontScale="85000" lnSpcReduction="20000"/>
          </a:bodyPr>
          <a:lstStyle/>
          <a:p>
            <a:pPr algn="ctr" eaLnBrk="1" fontAlgn="auto" hangingPunct="1">
              <a:spcAft>
                <a:spcPts val="0"/>
              </a:spcAft>
              <a:defRPr/>
            </a:pPr>
            <a:r>
              <a:rPr lang="en-US" sz="3600">
                <a:solidFill>
                  <a:schemeClr val="tx2"/>
                </a:solidFill>
                <a:latin typeface="+mj-lt"/>
                <a:ea typeface="+mj-ea"/>
                <a:cs typeface="+mj-cs"/>
              </a:rPr>
              <a:t>Jackler Staging System</a:t>
            </a:r>
            <a:br>
              <a:rPr lang="en-US" sz="3600">
                <a:solidFill>
                  <a:schemeClr val="tx2"/>
                </a:solidFill>
                <a:latin typeface="+mj-lt"/>
                <a:ea typeface="+mj-ea"/>
                <a:cs typeface="+mj-cs"/>
              </a:rPr>
            </a:br>
            <a:endParaRPr lang="en-US" dirty="0">
              <a:solidFill>
                <a:schemeClr val="tx2"/>
              </a:solidFill>
              <a:effectLst>
                <a:outerShdw blurRad="38100" dist="38100" dir="2700000" algn="tl">
                  <a:srgbClr val="C0C0C0"/>
                </a:outerShdw>
              </a:effectLst>
              <a:latin typeface="+mj-lt"/>
              <a:ea typeface="+mj-ea"/>
              <a:cs typeface="+mj-cs"/>
            </a:endParaRPr>
          </a:p>
        </p:txBody>
      </p:sp>
    </p:spTree>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4"/>
          <p:cNvSpPr>
            <a:spLocks noGrp="1" noChangeArrowheads="1"/>
          </p:cNvSpPr>
          <p:nvPr>
            <p:ph type="title"/>
          </p:nvPr>
        </p:nvSpPr>
        <p:spPr/>
        <p:txBody>
          <a:bodyPr/>
          <a:lstStyle/>
          <a:p>
            <a:pPr eaLnBrk="1" hangingPunct="1"/>
            <a:r>
              <a:rPr lang="en-US">
                <a:latin typeface="Franklin Gothic Book" charset="0"/>
                <a:ea typeface="MS PGothic" charset="0"/>
              </a:rPr>
              <a:t>Radiosurgery experience-</a:t>
            </a:r>
          </a:p>
        </p:txBody>
      </p:sp>
      <p:graphicFrame>
        <p:nvGraphicFramePr>
          <p:cNvPr id="121972" name="Group 116"/>
          <p:cNvGraphicFramePr>
            <a:graphicFrameLocks noGrp="1"/>
          </p:cNvGraphicFramePr>
          <p:nvPr>
            <p:ph type="tbl" idx="1"/>
          </p:nvPr>
        </p:nvGraphicFramePr>
        <p:xfrm>
          <a:off x="566738" y="1752600"/>
          <a:ext cx="8001000" cy="4333875"/>
        </p:xfrm>
        <a:graphic>
          <a:graphicData uri="http://schemas.openxmlformats.org/drawingml/2006/table">
            <a:tbl>
              <a:tblPr/>
              <a:tblGrid>
                <a:gridCol w="1000125"/>
                <a:gridCol w="1000125"/>
                <a:gridCol w="1000125"/>
                <a:gridCol w="1000125"/>
                <a:gridCol w="1000125"/>
                <a:gridCol w="1000125"/>
                <a:gridCol w="1000125"/>
                <a:gridCol w="1000125"/>
              </a:tblGrid>
              <a:tr h="67664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1" i="0" u="none" strike="noStrike" cap="none" normalizeH="0" baseline="0" dirty="0" smtClean="0">
                          <a:ln>
                            <a:noFill/>
                          </a:ln>
                          <a:solidFill>
                            <a:schemeClr val="tx1"/>
                          </a:solidFill>
                          <a:effectLst/>
                          <a:latin typeface="Verdana" pitchFamily="34" charset="0"/>
                        </a:rPr>
                        <a:t>Institute</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1" i="0" u="none" strike="noStrike" cap="none" normalizeH="0" baseline="0" smtClean="0">
                          <a:ln>
                            <a:noFill/>
                          </a:ln>
                          <a:solidFill>
                            <a:schemeClr val="tx1"/>
                          </a:solidFill>
                          <a:effectLst/>
                          <a:latin typeface="Verdana" pitchFamily="34" charset="0"/>
                        </a:rPr>
                        <a:t>n</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1" i="0" u="none" strike="noStrike" cap="none" normalizeH="0" baseline="0" smtClean="0">
                          <a:ln>
                            <a:noFill/>
                          </a:ln>
                          <a:solidFill>
                            <a:schemeClr val="tx1"/>
                          </a:solidFill>
                          <a:effectLst/>
                          <a:latin typeface="Verdana" pitchFamily="34" charset="0"/>
                        </a:rPr>
                        <a:t>Median FU</a:t>
                      </a: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1" i="0" u="none" strike="noStrike" cap="none" normalizeH="0" baseline="0" smtClean="0">
                          <a:ln>
                            <a:noFill/>
                          </a:ln>
                          <a:solidFill>
                            <a:schemeClr val="tx1"/>
                          </a:solidFill>
                          <a:effectLst/>
                          <a:latin typeface="Verdana" pitchFamily="34" charset="0"/>
                        </a:rPr>
                        <a:t>(months)</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1" i="0" u="none" strike="noStrike" cap="none" normalizeH="0" baseline="0" smtClean="0">
                          <a:ln>
                            <a:noFill/>
                          </a:ln>
                          <a:solidFill>
                            <a:schemeClr val="tx1"/>
                          </a:solidFill>
                          <a:effectLst/>
                          <a:latin typeface="Verdana" pitchFamily="34" charset="0"/>
                        </a:rPr>
                        <a:t>Median Marginal tm dose</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1" i="0" u="none" strike="noStrike" cap="none" normalizeH="0" baseline="0" smtClean="0">
                          <a:ln>
                            <a:noFill/>
                          </a:ln>
                          <a:solidFill>
                            <a:schemeClr val="tx1"/>
                          </a:solidFill>
                          <a:effectLst/>
                          <a:latin typeface="Verdana" pitchFamily="34" charset="0"/>
                        </a:rPr>
                        <a:t>Tm control</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1" i="0" u="none" strike="noStrike" cap="none" normalizeH="0" baseline="0" smtClean="0">
                          <a:ln>
                            <a:noFill/>
                          </a:ln>
                          <a:solidFill>
                            <a:schemeClr val="tx1"/>
                          </a:solidFill>
                          <a:effectLst/>
                          <a:latin typeface="Verdana" pitchFamily="34" charset="0"/>
                        </a:rPr>
                        <a:t>V nv complication</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1" i="0" u="none" strike="noStrike" cap="none" normalizeH="0" baseline="0" smtClean="0">
                          <a:ln>
                            <a:noFill/>
                          </a:ln>
                          <a:solidFill>
                            <a:schemeClr val="tx1"/>
                          </a:solidFill>
                          <a:effectLst/>
                          <a:latin typeface="Verdana" pitchFamily="34" charset="0"/>
                        </a:rPr>
                        <a:t>VII nv</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1" i="0" u="none" strike="noStrike" cap="none" normalizeH="0" baseline="0" smtClean="0">
                          <a:ln>
                            <a:noFill/>
                          </a:ln>
                          <a:solidFill>
                            <a:schemeClr val="tx1"/>
                          </a:solidFill>
                          <a:effectLst/>
                          <a:latin typeface="Verdana" pitchFamily="34" charset="0"/>
                        </a:rPr>
                        <a:t>VIII nv</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5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Pittsburgh</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313</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24m</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13 Gy</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98.6%</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4 %</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0 %</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30 %</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5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Osaka</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51</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60m</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12</a:t>
                      </a: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Gy</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92%</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2 %</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0 %</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44 %</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5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Marseille</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97</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36-108</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12-14 Gy</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97 %</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4%</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30%</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5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Jefferson</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69</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27m</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12 Gy</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98%</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5%</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2%</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67%</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5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Amsterdam</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49</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33m</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12.5Gy</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100%</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8%</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7%</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0" i="0" u="none" strike="noStrike" cap="none" normalizeH="0" baseline="0" smtClean="0">
                          <a:ln>
                            <a:noFill/>
                          </a:ln>
                          <a:solidFill>
                            <a:schemeClr val="tx1"/>
                          </a:solidFill>
                          <a:effectLst/>
                          <a:latin typeface="Verdana" pitchFamily="34" charset="0"/>
                        </a:rPr>
                        <a:t>25 %</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5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1" i="0" u="none" strike="noStrike" cap="none" normalizeH="0" baseline="0" smtClean="0">
                          <a:ln>
                            <a:noFill/>
                          </a:ln>
                          <a:solidFill>
                            <a:schemeClr val="accent2"/>
                          </a:solidFill>
                          <a:effectLst/>
                          <a:latin typeface="Verdana" pitchFamily="34" charset="0"/>
                        </a:rPr>
                        <a:t>AIIMS</a:t>
                      </a: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1" i="0" u="none" strike="noStrike" cap="none" normalizeH="0" baseline="0" smtClean="0">
                          <a:ln>
                            <a:noFill/>
                          </a:ln>
                          <a:solidFill>
                            <a:schemeClr val="accent2"/>
                          </a:solidFill>
                          <a:effectLst/>
                          <a:latin typeface="Verdana" pitchFamily="34" charset="0"/>
                        </a:rPr>
                        <a:t>(10 yrs)</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1" i="0" u="none" strike="noStrike" cap="none" normalizeH="0" baseline="0" dirty="0" smtClean="0">
                          <a:ln>
                            <a:noFill/>
                          </a:ln>
                          <a:solidFill>
                            <a:schemeClr val="accent2"/>
                          </a:solidFill>
                          <a:effectLst/>
                          <a:latin typeface="Verdana" pitchFamily="34" charset="0"/>
                        </a:rPr>
                        <a:t>198</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1" i="0" u="none" strike="noStrike" cap="none" normalizeH="0" baseline="0" smtClean="0">
                          <a:ln>
                            <a:noFill/>
                          </a:ln>
                          <a:solidFill>
                            <a:schemeClr val="accent2"/>
                          </a:solidFill>
                          <a:effectLst/>
                          <a:latin typeface="Verdana" pitchFamily="34" charset="0"/>
                        </a:rPr>
                        <a:t>27m</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1" i="0" u="none" strike="noStrike" cap="none" normalizeH="0" baseline="0" smtClean="0">
                          <a:ln>
                            <a:noFill/>
                          </a:ln>
                          <a:solidFill>
                            <a:schemeClr val="accent2"/>
                          </a:solidFill>
                          <a:effectLst/>
                          <a:latin typeface="Verdana" pitchFamily="34" charset="0"/>
                        </a:rPr>
                        <a:t>12 Gy </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1" i="0" u="none" strike="noStrike" cap="none" normalizeH="0" baseline="0" smtClean="0">
                          <a:ln>
                            <a:noFill/>
                          </a:ln>
                          <a:solidFill>
                            <a:schemeClr val="accent2"/>
                          </a:solidFill>
                          <a:effectLst/>
                          <a:latin typeface="Verdana" pitchFamily="34" charset="0"/>
                        </a:rPr>
                        <a:t>95.50 %</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1" i="0" u="none" strike="noStrike" cap="none" normalizeH="0" baseline="0" smtClean="0">
                          <a:ln>
                            <a:noFill/>
                          </a:ln>
                          <a:solidFill>
                            <a:schemeClr val="accent2"/>
                          </a:solidFill>
                          <a:effectLst/>
                          <a:latin typeface="Verdana" pitchFamily="34" charset="0"/>
                        </a:rPr>
                        <a:t>0.5 %(1)</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1200" b="1" i="0" u="none" strike="noStrike" cap="none" normalizeH="0" baseline="0" smtClean="0">
                          <a:ln>
                            <a:noFill/>
                          </a:ln>
                          <a:solidFill>
                            <a:schemeClr val="accent2"/>
                          </a:solidFill>
                          <a:effectLst/>
                          <a:latin typeface="Verdana" pitchFamily="34" charset="0"/>
                        </a:rPr>
                        <a:t>2%(4)</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noChangeArrowheads="1"/>
          </p:cNvSpPr>
          <p:nvPr>
            <p:ph type="title"/>
          </p:nvPr>
        </p:nvSpPr>
        <p:spPr>
          <a:xfrm>
            <a:off x="914400" y="274638"/>
            <a:ext cx="7772400" cy="715962"/>
          </a:xfrm>
        </p:spPr>
        <p:txBody>
          <a:bodyPr/>
          <a:lstStyle/>
          <a:p>
            <a:pPr algn="ctr" eaLnBrk="1" hangingPunct="1"/>
            <a:r>
              <a:rPr lang="en-US">
                <a:latin typeface="Franklin Gothic Book" charset="0"/>
                <a:ea typeface="MS PGothic" charset="0"/>
              </a:rPr>
              <a:t>Management decisions</a:t>
            </a:r>
          </a:p>
        </p:txBody>
      </p:sp>
      <p:sp>
        <p:nvSpPr>
          <p:cNvPr id="84994" name="Rectangle 3"/>
          <p:cNvSpPr>
            <a:spLocks noGrp="1" noChangeArrowheads="1"/>
          </p:cNvSpPr>
          <p:nvPr>
            <p:ph sz="quarter" idx="1"/>
          </p:nvPr>
        </p:nvSpPr>
        <p:spPr/>
        <p:txBody>
          <a:bodyPr/>
          <a:lstStyle/>
          <a:p>
            <a:pPr eaLnBrk="1" hangingPunct="1">
              <a:lnSpc>
                <a:spcPct val="90000"/>
              </a:lnSpc>
            </a:pPr>
            <a:r>
              <a:rPr lang="en-US">
                <a:latin typeface="Perpetua" charset="0"/>
                <a:ea typeface="MS PGothic" charset="0"/>
              </a:rPr>
              <a:t>Depend upon-</a:t>
            </a:r>
          </a:p>
          <a:p>
            <a:pPr lvl="2" eaLnBrk="1" hangingPunct="1">
              <a:lnSpc>
                <a:spcPct val="90000"/>
              </a:lnSpc>
            </a:pPr>
            <a:r>
              <a:rPr lang="en-US" sz="2100">
                <a:latin typeface="Perpetua" charset="0"/>
                <a:ea typeface="MS PGothic" charset="0"/>
              </a:rPr>
              <a:t>Size of tumour</a:t>
            </a:r>
          </a:p>
          <a:p>
            <a:pPr lvl="2" eaLnBrk="1" hangingPunct="1">
              <a:lnSpc>
                <a:spcPct val="90000"/>
              </a:lnSpc>
            </a:pPr>
            <a:r>
              <a:rPr lang="en-US" sz="2100">
                <a:latin typeface="Perpetua" charset="0"/>
                <a:ea typeface="MS PGothic" charset="0"/>
              </a:rPr>
              <a:t>Symptoms of the patient</a:t>
            </a:r>
          </a:p>
          <a:p>
            <a:pPr lvl="2" eaLnBrk="1" hangingPunct="1">
              <a:lnSpc>
                <a:spcPct val="90000"/>
              </a:lnSpc>
            </a:pPr>
            <a:r>
              <a:rPr lang="en-US" sz="2100">
                <a:latin typeface="Perpetua" charset="0"/>
                <a:ea typeface="MS PGothic" charset="0"/>
              </a:rPr>
              <a:t>Age</a:t>
            </a:r>
          </a:p>
          <a:p>
            <a:pPr lvl="2" eaLnBrk="1" hangingPunct="1">
              <a:lnSpc>
                <a:spcPct val="90000"/>
              </a:lnSpc>
            </a:pPr>
            <a:r>
              <a:rPr lang="en-US" sz="2100">
                <a:latin typeface="Perpetua" charset="0"/>
                <a:ea typeface="MS PGothic" charset="0"/>
              </a:rPr>
              <a:t>Hearing preservation</a:t>
            </a:r>
          </a:p>
          <a:p>
            <a:pPr lvl="2" eaLnBrk="1" hangingPunct="1">
              <a:lnSpc>
                <a:spcPct val="90000"/>
              </a:lnSpc>
            </a:pPr>
            <a:r>
              <a:rPr lang="en-US" sz="2100">
                <a:solidFill>
                  <a:schemeClr val="accent2"/>
                </a:solidFill>
                <a:latin typeface="Perpetua" charset="0"/>
                <a:ea typeface="MS PGothic" charset="0"/>
              </a:rPr>
              <a:t>Patient</a:t>
            </a:r>
            <a:r>
              <a:rPr lang="ja-JP" altLang="en-US" sz="2100">
                <a:solidFill>
                  <a:schemeClr val="accent2"/>
                </a:solidFill>
                <a:latin typeface="Perpetua" charset="0"/>
                <a:ea typeface="MS PGothic" charset="0"/>
              </a:rPr>
              <a:t>’</a:t>
            </a:r>
            <a:r>
              <a:rPr lang="en-US" altLang="ja-JP" sz="2100">
                <a:solidFill>
                  <a:schemeClr val="accent2"/>
                </a:solidFill>
                <a:latin typeface="Perpetua" charset="0"/>
                <a:ea typeface="MS PGothic" charset="0"/>
              </a:rPr>
              <a:t>s wish</a:t>
            </a:r>
          </a:p>
          <a:p>
            <a:pPr eaLnBrk="1" hangingPunct="1"/>
            <a:r>
              <a:rPr lang="en-US">
                <a:latin typeface="Perpetua" charset="0"/>
                <a:ea typeface="MS PGothic" charset="0"/>
              </a:rPr>
              <a:t>Intracanalicular tm </a:t>
            </a:r>
            <a:r>
              <a:rPr lang="en-US" b="1">
                <a:latin typeface="Perpetua" charset="0"/>
                <a:ea typeface="MS PGothic" charset="0"/>
              </a:rPr>
              <a:t>≤ 5mm-</a:t>
            </a:r>
          </a:p>
          <a:p>
            <a:pPr lvl="2" eaLnBrk="1" hangingPunct="1"/>
            <a:r>
              <a:rPr lang="en-US">
                <a:latin typeface="Perpetua" charset="0"/>
                <a:ea typeface="MS PGothic" charset="0"/>
              </a:rPr>
              <a:t>? VS, haemangioma</a:t>
            </a:r>
          </a:p>
          <a:p>
            <a:pPr lvl="2" eaLnBrk="1" hangingPunct="1"/>
            <a:r>
              <a:rPr lang="en-US">
                <a:latin typeface="Perpetua" charset="0"/>
                <a:ea typeface="MS PGothic" charset="0"/>
              </a:rPr>
              <a:t>Usually asymptomatic</a:t>
            </a:r>
          </a:p>
          <a:p>
            <a:pPr lvl="2" eaLnBrk="1" hangingPunct="1"/>
            <a:r>
              <a:rPr lang="en-US">
                <a:solidFill>
                  <a:schemeClr val="accent2"/>
                </a:solidFill>
                <a:latin typeface="Perpetua" charset="0"/>
                <a:ea typeface="MS PGothic" charset="0"/>
              </a:rPr>
              <a:t>Observation with regular audiologic and radiological monitoring</a:t>
            </a:r>
          </a:p>
          <a:p>
            <a:pPr eaLnBrk="1" hangingPunct="1"/>
            <a:r>
              <a:rPr lang="en-US">
                <a:latin typeface="Perpetua" charset="0"/>
                <a:ea typeface="MS PGothic" charset="0"/>
              </a:rPr>
              <a:t>Intracanalicular tm </a:t>
            </a:r>
            <a:r>
              <a:rPr lang="en-US" b="1">
                <a:latin typeface="Perpetua" charset="0"/>
                <a:ea typeface="MS PGothic" charset="0"/>
              </a:rPr>
              <a:t>5-10mm-</a:t>
            </a:r>
          </a:p>
          <a:p>
            <a:pPr lvl="2" eaLnBrk="1" hangingPunct="1"/>
            <a:r>
              <a:rPr lang="en-US">
                <a:solidFill>
                  <a:schemeClr val="accent2"/>
                </a:solidFill>
                <a:latin typeface="Perpetua" charset="0"/>
                <a:ea typeface="MS PGothic" charset="0"/>
              </a:rPr>
              <a:t>GK</a:t>
            </a:r>
          </a:p>
          <a:p>
            <a:pPr lvl="2" eaLnBrk="1" hangingPunct="1"/>
            <a:r>
              <a:rPr lang="en-US">
                <a:latin typeface="Perpetua" charset="0"/>
                <a:ea typeface="MS PGothic" charset="0"/>
              </a:rPr>
              <a:t>If patient wishes surgery- Middle fossa approach</a:t>
            </a:r>
          </a:p>
          <a:p>
            <a:pPr lvl="2" eaLnBrk="1" hangingPunct="1">
              <a:lnSpc>
                <a:spcPct val="90000"/>
              </a:lnSpc>
            </a:pPr>
            <a:endParaRPr lang="en-US" sz="2100">
              <a:latin typeface="Perpetua"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3"/>
          <p:cNvSpPr>
            <a:spLocks noGrp="1" noChangeArrowheads="1"/>
          </p:cNvSpPr>
          <p:nvPr>
            <p:ph sz="quarter" idx="1"/>
          </p:nvPr>
        </p:nvSpPr>
        <p:spPr>
          <a:xfrm>
            <a:off x="228600" y="1219200"/>
            <a:ext cx="7772400" cy="3124200"/>
          </a:xfrm>
        </p:spPr>
        <p:txBody>
          <a:bodyPr/>
          <a:lstStyle/>
          <a:p>
            <a:pPr eaLnBrk="1" hangingPunct="1"/>
            <a:r>
              <a:rPr lang="en-US">
                <a:latin typeface="Perpetua" charset="0"/>
                <a:ea typeface="MS PGothic" charset="0"/>
              </a:rPr>
              <a:t>Tm with CP angle extension, </a:t>
            </a:r>
          </a:p>
          <a:p>
            <a:pPr eaLnBrk="1" hangingPunct="1">
              <a:buFont typeface="Wingdings" charset="0"/>
              <a:buNone/>
            </a:pPr>
            <a:r>
              <a:rPr lang="en-US">
                <a:latin typeface="Perpetua" charset="0"/>
                <a:ea typeface="MS PGothic" charset="0"/>
              </a:rPr>
              <a:t>    </a:t>
            </a:r>
            <a:r>
              <a:rPr lang="en-US" b="1">
                <a:latin typeface="Perpetua" charset="0"/>
                <a:ea typeface="MS PGothic" charset="0"/>
              </a:rPr>
              <a:t>10-25mm</a:t>
            </a:r>
            <a:r>
              <a:rPr lang="en-US">
                <a:latin typeface="Perpetua" charset="0"/>
                <a:ea typeface="MS PGothic" charset="0"/>
              </a:rPr>
              <a:t>-</a:t>
            </a:r>
          </a:p>
          <a:p>
            <a:pPr lvl="2" eaLnBrk="1" hangingPunct="1"/>
            <a:r>
              <a:rPr lang="en-US">
                <a:solidFill>
                  <a:schemeClr val="accent2"/>
                </a:solidFill>
                <a:latin typeface="Perpetua" charset="0"/>
                <a:ea typeface="MS PGothic" charset="0"/>
              </a:rPr>
              <a:t>GK</a:t>
            </a:r>
          </a:p>
          <a:p>
            <a:pPr lvl="2" eaLnBrk="1" hangingPunct="1"/>
            <a:r>
              <a:rPr lang="en-US">
                <a:latin typeface="Perpetua" charset="0"/>
                <a:ea typeface="MS PGothic" charset="0"/>
              </a:rPr>
              <a:t>Surgery- Suboccipital if hearing salvagable</a:t>
            </a:r>
          </a:p>
          <a:p>
            <a:pPr lvl="2" eaLnBrk="1" hangingPunct="1">
              <a:buFont typeface="Wingdings" charset="0"/>
              <a:buNone/>
            </a:pPr>
            <a:r>
              <a:rPr lang="en-US">
                <a:latin typeface="Perpetua" charset="0"/>
                <a:ea typeface="MS PGothic" charset="0"/>
              </a:rPr>
              <a:t>               - Translabyrinthine if hearing</a:t>
            </a:r>
          </a:p>
          <a:p>
            <a:pPr lvl="2" eaLnBrk="1" hangingPunct="1">
              <a:buFont typeface="Wingdings" charset="0"/>
              <a:buNone/>
            </a:pPr>
            <a:r>
              <a:rPr lang="en-US">
                <a:latin typeface="Perpetua" charset="0"/>
                <a:ea typeface="MS PGothic" charset="0"/>
              </a:rPr>
              <a:t>                 already gone</a:t>
            </a:r>
          </a:p>
          <a:p>
            <a:pPr lvl="2" eaLnBrk="1" hangingPunct="1">
              <a:buFont typeface="Wingdings" charset="0"/>
              <a:buNone/>
            </a:pPr>
            <a:endParaRPr lang="en-US">
              <a:latin typeface="Perpetua" charset="0"/>
              <a:ea typeface="MS PGothic" charset="0"/>
            </a:endParaRPr>
          </a:p>
          <a:p>
            <a:pPr lvl="2" eaLnBrk="1" hangingPunct="1">
              <a:buFont typeface="Wingdings" charset="0"/>
              <a:buNone/>
            </a:pPr>
            <a:endParaRPr lang="en-US">
              <a:latin typeface="Perpetua" charset="0"/>
              <a:ea typeface="MS PGothic" charset="0"/>
            </a:endParaRPr>
          </a:p>
          <a:p>
            <a:pPr lvl="2" eaLnBrk="1" hangingPunct="1">
              <a:buFont typeface="Wingdings" charset="0"/>
              <a:buNone/>
            </a:pPr>
            <a:endParaRPr lang="en-US">
              <a:latin typeface="Perpetua" charset="0"/>
              <a:ea typeface="MS PGothic" charset="0"/>
            </a:endParaRPr>
          </a:p>
          <a:p>
            <a:pPr lvl="2" eaLnBrk="1" hangingPunct="1">
              <a:buFont typeface="Wingdings" charset="0"/>
              <a:buNone/>
            </a:pPr>
            <a:endParaRPr lang="en-US">
              <a:latin typeface="Perpetua" charset="0"/>
              <a:ea typeface="MS PGothic" charset="0"/>
            </a:endParaRPr>
          </a:p>
        </p:txBody>
      </p:sp>
      <p:sp>
        <p:nvSpPr>
          <p:cNvPr id="86018" name="Rectangle 5"/>
          <p:cNvSpPr>
            <a:spLocks noChangeArrowheads="1"/>
          </p:cNvSpPr>
          <p:nvPr/>
        </p:nvSpPr>
        <p:spPr bwMode="auto">
          <a:xfrm>
            <a:off x="609600" y="228600"/>
            <a:ext cx="7848600" cy="685800"/>
          </a:xfrm>
          <a:prstGeom prst="rect">
            <a:avLst/>
          </a:prstGeom>
          <a:solidFill>
            <a:schemeClr val="accent1"/>
          </a:solidFill>
          <a:ln w="9525">
            <a:solidFill>
              <a:schemeClr val="tx1"/>
            </a:solidFill>
            <a:miter lim="800000"/>
            <a:headEnd/>
            <a:tailEnd/>
          </a:ln>
        </p:spPr>
        <p:txBody>
          <a:bodyPr wrap="none" anchor="ctr"/>
          <a:lstStyle/>
          <a:p>
            <a:pPr algn="ctr"/>
            <a:r>
              <a:rPr lang="en-US" sz="1400"/>
              <a:t>VESTIBULAR SCHWANNOMA: SURGERY OR GAMMA KNIFE RADIOSURGERY? </a:t>
            </a:r>
          </a:p>
          <a:p>
            <a:pPr algn="ctr"/>
            <a:r>
              <a:rPr lang="en-US" sz="1400"/>
              <a:t>A PROSPECTIVE, NONRANDOMIZED STUDY</a:t>
            </a:r>
            <a:r>
              <a:rPr lang="en-US" sz="1600"/>
              <a:t>.</a:t>
            </a:r>
            <a:r>
              <a:rPr lang="en-US"/>
              <a:t> </a:t>
            </a:r>
            <a:r>
              <a:rPr lang="en-US" sz="1400"/>
              <a:t>Neurosurgery. 2009 Feb 4</a:t>
            </a:r>
            <a:r>
              <a:rPr lang="en-US"/>
              <a:t> </a:t>
            </a:r>
          </a:p>
        </p:txBody>
      </p:sp>
      <p:sp>
        <p:nvSpPr>
          <p:cNvPr id="86019" name="Rectangle 3"/>
          <p:cNvSpPr txBox="1">
            <a:spLocks noChangeArrowheads="1"/>
          </p:cNvSpPr>
          <p:nvPr/>
        </p:nvSpPr>
        <p:spPr bwMode="auto">
          <a:xfrm>
            <a:off x="304800" y="4343400"/>
            <a:ext cx="77724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defRPr sz="2400">
                <a:solidFill>
                  <a:schemeClr val="tx1"/>
                </a:solidFill>
                <a:latin typeface="Verdana" charset="0"/>
                <a:ea typeface="MS PGothic" charset="0"/>
                <a:cs typeface="MS PGothic" charset="0"/>
              </a:defRPr>
            </a:lvl1pPr>
            <a:lvl2pPr marL="742950" indent="-285750">
              <a:defRPr sz="2400">
                <a:solidFill>
                  <a:schemeClr val="tx1"/>
                </a:solidFill>
                <a:latin typeface="Verdana" charset="0"/>
                <a:ea typeface="MS PGothic" charset="0"/>
                <a:cs typeface="MS PGothic" charset="0"/>
              </a:defRPr>
            </a:lvl2pPr>
            <a:lvl3pPr marL="822325" indent="-228600">
              <a:defRPr sz="2400">
                <a:solidFill>
                  <a:schemeClr val="tx1"/>
                </a:solidFill>
                <a:latin typeface="Verdana" charset="0"/>
                <a:ea typeface="MS PGothic" charset="0"/>
                <a:cs typeface="MS PGothic" charset="0"/>
              </a:defRPr>
            </a:lvl3pPr>
            <a:lvl4pPr marL="1600200" indent="-228600">
              <a:defRPr sz="2400">
                <a:solidFill>
                  <a:schemeClr val="tx1"/>
                </a:solidFill>
                <a:latin typeface="Verdana" charset="0"/>
                <a:ea typeface="MS PGothic" charset="0"/>
                <a:cs typeface="MS PGothic" charset="0"/>
              </a:defRPr>
            </a:lvl4pPr>
            <a:lvl5pPr marL="2057400" indent="-228600">
              <a:defRPr sz="24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Verdana" charset="0"/>
                <a:ea typeface="MS PGothic" charset="0"/>
                <a:cs typeface="MS PGothic" charset="0"/>
              </a:defRPr>
            </a:lvl9pPr>
          </a:lstStyle>
          <a:p>
            <a:pPr eaLnBrk="1" hangingPunct="1">
              <a:spcBef>
                <a:spcPts val="575"/>
              </a:spcBef>
              <a:buClr>
                <a:schemeClr val="accent1"/>
              </a:buClr>
              <a:buSzPct val="85000"/>
              <a:buFont typeface="Wingdings 2" charset="0"/>
              <a:buChar char=""/>
            </a:pPr>
            <a:r>
              <a:rPr lang="en-US" sz="2600" b="1">
                <a:latin typeface="Perpetua" charset="0"/>
              </a:rPr>
              <a:t>25-35mm-</a:t>
            </a:r>
          </a:p>
          <a:p>
            <a:pPr lvl="2" eaLnBrk="1" hangingPunct="1">
              <a:spcBef>
                <a:spcPts val="375"/>
              </a:spcBef>
              <a:buClr>
                <a:srgbClr val="E6B1AB"/>
              </a:buClr>
              <a:buSzPct val="85000"/>
              <a:buFont typeface="Wingdings 2" charset="0"/>
              <a:buChar char=""/>
            </a:pPr>
            <a:r>
              <a:rPr lang="en-US" sz="2000">
                <a:latin typeface="Perpetua" charset="0"/>
              </a:rPr>
              <a:t>Surgery – Suboccipital</a:t>
            </a:r>
          </a:p>
          <a:p>
            <a:pPr eaLnBrk="1" hangingPunct="1">
              <a:spcBef>
                <a:spcPts val="575"/>
              </a:spcBef>
              <a:buClr>
                <a:schemeClr val="accent1"/>
              </a:buClr>
              <a:buSzPct val="85000"/>
              <a:buFont typeface="Wingdings 2" charset="0"/>
              <a:buChar char=""/>
            </a:pPr>
            <a:r>
              <a:rPr lang="en-US" sz="2600" b="1">
                <a:latin typeface="Perpetua" charset="0"/>
              </a:rPr>
              <a:t>35-50mm-</a:t>
            </a:r>
          </a:p>
          <a:p>
            <a:pPr lvl="2" eaLnBrk="1" hangingPunct="1">
              <a:spcBef>
                <a:spcPts val="375"/>
              </a:spcBef>
              <a:buClr>
                <a:srgbClr val="E6B1AB"/>
              </a:buClr>
              <a:buSzPct val="85000"/>
              <a:buFont typeface="Wingdings 2" charset="0"/>
              <a:buChar char=""/>
            </a:pPr>
            <a:r>
              <a:rPr lang="en-US" sz="2000">
                <a:solidFill>
                  <a:schemeClr val="accent2"/>
                </a:solidFill>
                <a:latin typeface="Perpetua" charset="0"/>
              </a:rPr>
              <a:t>Surgery – Suboccipital – Total microsurgical excision/ Subtotal excision + Post-op GK to small residual</a:t>
            </a:r>
          </a:p>
        </p:txBody>
      </p:sp>
    </p:spTree>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idx="4294967295"/>
          </p:nvPr>
        </p:nvSpPr>
        <p:spPr>
          <a:xfrm>
            <a:off x="533400" y="228600"/>
            <a:ext cx="8001000" cy="1216025"/>
          </a:xfrm>
        </p:spPr>
        <p:txBody>
          <a:bodyPr anchor="ctr">
            <a:normAutofit/>
          </a:bodyPr>
          <a:lstStyle/>
          <a:p>
            <a:pPr algn="ctr" eaLnBrk="1" hangingPunct="1">
              <a:defRPr/>
            </a:pPr>
            <a:r>
              <a:rPr lang="en-US" sz="4200">
                <a:effectLst>
                  <a:outerShdw blurRad="38100" dist="38100" dir="2700000" algn="tl">
                    <a:srgbClr val="000000"/>
                  </a:outerShdw>
                </a:effectLst>
                <a:latin typeface="Franklin Gothic Book" charset="0"/>
                <a:ea typeface="MS PGothic" charset="0"/>
              </a:rPr>
              <a:t>Only hearing ear ?</a:t>
            </a:r>
          </a:p>
        </p:txBody>
      </p:sp>
      <p:sp>
        <p:nvSpPr>
          <p:cNvPr id="138243" name="Rectangle 3"/>
          <p:cNvSpPr>
            <a:spLocks noGrp="1" noChangeArrowheads="1"/>
          </p:cNvSpPr>
          <p:nvPr>
            <p:ph type="body" idx="4294967295"/>
          </p:nvPr>
        </p:nvSpPr>
        <p:spPr>
          <a:xfrm>
            <a:off x="762000" y="1752600"/>
            <a:ext cx="8001000" cy="3505200"/>
          </a:xfrm>
        </p:spPr>
        <p:txBody>
          <a:bodyPr>
            <a:normAutofit/>
          </a:bodyPr>
          <a:lstStyle/>
          <a:p>
            <a:pPr eaLnBrk="1" hangingPunct="1">
              <a:lnSpc>
                <a:spcPct val="90000"/>
              </a:lnSpc>
              <a:defRPr/>
            </a:pPr>
            <a:r>
              <a:rPr lang="en-US">
                <a:effectLst>
                  <a:outerShdw blurRad="38100" dist="38100" dir="2700000" algn="tl">
                    <a:srgbClr val="FFFFFF"/>
                  </a:outerShdw>
                </a:effectLst>
                <a:latin typeface="Perpetua" charset="0"/>
                <a:ea typeface="MS PGothic" charset="0"/>
              </a:rPr>
              <a:t>Stable hearing – FU with MRI and PTA</a:t>
            </a:r>
          </a:p>
          <a:p>
            <a:pPr eaLnBrk="1" hangingPunct="1">
              <a:lnSpc>
                <a:spcPct val="90000"/>
              </a:lnSpc>
              <a:defRPr/>
            </a:pPr>
            <a:r>
              <a:rPr lang="en-US">
                <a:effectLst>
                  <a:outerShdw blurRad="38100" dist="38100" dir="2700000" algn="tl">
                    <a:srgbClr val="FFFFFF"/>
                  </a:outerShdw>
                </a:effectLst>
                <a:latin typeface="Perpetua" charset="0"/>
                <a:ea typeface="MS PGothic" charset="0"/>
              </a:rPr>
              <a:t>Progressive hearing loss- choice discussed with patient</a:t>
            </a:r>
          </a:p>
          <a:p>
            <a:pPr eaLnBrk="1" hangingPunct="1">
              <a:lnSpc>
                <a:spcPct val="90000"/>
              </a:lnSpc>
              <a:defRPr/>
            </a:pPr>
            <a:r>
              <a:rPr lang="en-US" u="sng">
                <a:effectLst>
                  <a:outerShdw blurRad="38100" dist="38100" dir="2700000" algn="tl">
                    <a:srgbClr val="FFFFFF"/>
                  </a:outerShdw>
                </a:effectLst>
                <a:latin typeface="Perpetua" charset="0"/>
                <a:ea typeface="MS PGothic" charset="0"/>
              </a:rPr>
              <a:t>Options</a:t>
            </a:r>
            <a:r>
              <a:rPr lang="en-US">
                <a:effectLst>
                  <a:outerShdw blurRad="38100" dist="38100" dir="2700000" algn="tl">
                    <a:srgbClr val="FFFFFF"/>
                  </a:outerShdw>
                </a:effectLst>
                <a:latin typeface="Perpetua" charset="0"/>
                <a:ea typeface="MS PGothic" charset="0"/>
              </a:rPr>
              <a:t>: </a:t>
            </a:r>
          </a:p>
          <a:p>
            <a:pPr lvl="2" eaLnBrk="1" hangingPunct="1">
              <a:lnSpc>
                <a:spcPct val="90000"/>
              </a:lnSpc>
              <a:defRPr/>
            </a:pPr>
            <a:r>
              <a:rPr lang="en-US" sz="2400">
                <a:effectLst>
                  <a:outerShdw blurRad="38100" dist="38100" dir="2700000" algn="tl">
                    <a:srgbClr val="FFFFFF"/>
                  </a:outerShdw>
                </a:effectLst>
                <a:latin typeface="Perpetua" charset="0"/>
                <a:ea typeface="MS PGothic" charset="0"/>
              </a:rPr>
              <a:t>GK/fractionated RT</a:t>
            </a:r>
          </a:p>
          <a:p>
            <a:pPr lvl="2" eaLnBrk="1" hangingPunct="1">
              <a:lnSpc>
                <a:spcPct val="90000"/>
              </a:lnSpc>
              <a:defRPr/>
            </a:pPr>
            <a:r>
              <a:rPr lang="en-US" sz="2400">
                <a:effectLst>
                  <a:outerShdw blurRad="38100" dist="38100" dir="2700000" algn="tl">
                    <a:srgbClr val="FFFFFF"/>
                  </a:outerShdw>
                </a:effectLst>
                <a:latin typeface="Perpetua" charset="0"/>
                <a:ea typeface="MS PGothic" charset="0"/>
              </a:rPr>
              <a:t>Subtotal removal/complete removal with IAC decompression with an attempt to save hearing</a:t>
            </a:r>
          </a:p>
          <a:p>
            <a:pPr lvl="2" eaLnBrk="1" hangingPunct="1">
              <a:lnSpc>
                <a:spcPct val="90000"/>
              </a:lnSpc>
              <a:defRPr/>
            </a:pPr>
            <a:r>
              <a:rPr lang="en-US" sz="2400">
                <a:effectLst>
                  <a:outerShdw blurRad="38100" dist="38100" dir="2700000" algn="tl">
                    <a:srgbClr val="FFFFFF"/>
                  </a:outerShdw>
                </a:effectLst>
                <a:latin typeface="Perpetua" charset="0"/>
                <a:ea typeface="MS PGothic" charset="0"/>
              </a:rPr>
              <a:t>Translabyrinthine removal and placement of brainstem auditory implant</a:t>
            </a:r>
          </a:p>
        </p:txBody>
      </p:sp>
    </p:spTree>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xfrm>
            <a:off x="1143000" y="304800"/>
            <a:ext cx="8001000" cy="1216025"/>
          </a:xfrm>
        </p:spPr>
        <p:txBody>
          <a:bodyPr anchor="ctr">
            <a:normAutofit/>
          </a:bodyPr>
          <a:lstStyle/>
          <a:p>
            <a:pPr eaLnBrk="1" hangingPunct="1">
              <a:defRPr/>
            </a:pPr>
            <a:r>
              <a:rPr lang="en-US">
                <a:effectLst>
                  <a:outerShdw blurRad="38100" dist="38100" dir="2700000" algn="tl">
                    <a:srgbClr val="000000"/>
                  </a:outerShdw>
                </a:effectLst>
                <a:latin typeface="Franklin Gothic Book" charset="0"/>
                <a:ea typeface="MS PGothic" charset="0"/>
              </a:rPr>
              <a:t>NF-II</a:t>
            </a:r>
          </a:p>
        </p:txBody>
      </p:sp>
      <p:sp>
        <p:nvSpPr>
          <p:cNvPr id="51203" name="Rectangle 3"/>
          <p:cNvSpPr>
            <a:spLocks noGrp="1" noChangeArrowheads="1"/>
          </p:cNvSpPr>
          <p:nvPr>
            <p:ph type="body" idx="4294967295"/>
          </p:nvPr>
        </p:nvSpPr>
        <p:spPr>
          <a:xfrm>
            <a:off x="457200" y="2286000"/>
            <a:ext cx="8001000" cy="4267200"/>
          </a:xfrm>
        </p:spPr>
        <p:txBody>
          <a:bodyPr>
            <a:normAutofit/>
          </a:bodyPr>
          <a:lstStyle/>
          <a:p>
            <a:pPr eaLnBrk="1" hangingPunct="1">
              <a:lnSpc>
                <a:spcPct val="90000"/>
              </a:lnSpc>
              <a:buFont typeface="Wingdings 2" pitchFamily="18" charset="2"/>
              <a:buChar char=""/>
              <a:defRPr/>
            </a:pPr>
            <a:r>
              <a:rPr lang="en-US" sz="2100" smtClean="0">
                <a:effectLst>
                  <a:outerShdw blurRad="38100" dist="38100" dir="2700000" algn="tl">
                    <a:srgbClr val="FFFFFF"/>
                  </a:outerShdw>
                </a:effectLst>
                <a:cs typeface="+mn-cs"/>
              </a:rPr>
              <a:t>B/L vestibular schwannoma is the hallmark</a:t>
            </a:r>
          </a:p>
          <a:p>
            <a:pPr eaLnBrk="1" hangingPunct="1">
              <a:lnSpc>
                <a:spcPct val="90000"/>
              </a:lnSpc>
              <a:buFont typeface="Wingdings 2" pitchFamily="18" charset="2"/>
              <a:buChar char=""/>
              <a:defRPr/>
            </a:pPr>
            <a:r>
              <a:rPr lang="en-US" sz="2100" smtClean="0">
                <a:effectLst>
                  <a:outerShdw blurRad="38100" dist="38100" dir="2700000" algn="tl">
                    <a:srgbClr val="FFFFFF"/>
                  </a:outerShdw>
                </a:effectLst>
                <a:cs typeface="+mn-cs"/>
              </a:rPr>
              <a:t>Autosomal Dominant, 22q</a:t>
            </a:r>
          </a:p>
          <a:p>
            <a:pPr eaLnBrk="1" hangingPunct="1">
              <a:lnSpc>
                <a:spcPct val="90000"/>
              </a:lnSpc>
              <a:buFont typeface="Wingdings 2" pitchFamily="18" charset="2"/>
              <a:buChar char=""/>
              <a:defRPr/>
            </a:pPr>
            <a:r>
              <a:rPr lang="en-US" sz="2100" i="1" smtClean="0">
                <a:effectLst>
                  <a:outerShdw blurRad="38100" dist="38100" dir="2700000" algn="tl">
                    <a:srgbClr val="FFFFFF"/>
                  </a:outerShdw>
                </a:effectLst>
                <a:cs typeface="+mn-cs"/>
              </a:rPr>
              <a:t>More difficult to remove surgically (more invasive,  higher growth rate)</a:t>
            </a:r>
          </a:p>
          <a:p>
            <a:pPr eaLnBrk="1" hangingPunct="1">
              <a:lnSpc>
                <a:spcPct val="90000"/>
              </a:lnSpc>
              <a:buFont typeface="Wingdings 2" pitchFamily="18" charset="2"/>
              <a:buChar char=""/>
              <a:defRPr/>
            </a:pPr>
            <a:r>
              <a:rPr lang="en-US" sz="2100" i="1" smtClean="0">
                <a:effectLst>
                  <a:outerShdw blurRad="38100" dist="38100" dir="2700000" algn="tl">
                    <a:srgbClr val="FFFFFF"/>
                  </a:outerShdw>
                </a:effectLst>
                <a:cs typeface="+mn-cs"/>
              </a:rPr>
              <a:t>Young patients, Faster tm growth</a:t>
            </a:r>
          </a:p>
          <a:p>
            <a:pPr eaLnBrk="1" hangingPunct="1">
              <a:lnSpc>
                <a:spcPct val="90000"/>
              </a:lnSpc>
              <a:buFont typeface="Wingdings 2" pitchFamily="18" charset="2"/>
              <a:buChar char=""/>
              <a:defRPr/>
            </a:pPr>
            <a:r>
              <a:rPr lang="en-US" sz="2100" i="1" smtClean="0">
                <a:effectLst>
                  <a:outerShdw blurRad="38100" dist="38100" dir="2700000" algn="tl">
                    <a:srgbClr val="FFFFFF"/>
                  </a:outerShdw>
                </a:effectLst>
                <a:cs typeface="+mn-cs"/>
              </a:rPr>
              <a:t>Multilobulated tm, arising from multiple cranial nerves</a:t>
            </a:r>
          </a:p>
          <a:p>
            <a:pPr eaLnBrk="1" hangingPunct="1">
              <a:lnSpc>
                <a:spcPct val="90000"/>
              </a:lnSpc>
              <a:buFont typeface="Wingdings 2" pitchFamily="18" charset="2"/>
              <a:buChar char=""/>
              <a:defRPr/>
            </a:pPr>
            <a:r>
              <a:rPr lang="en-US" sz="2100" i="1" smtClean="0">
                <a:effectLst>
                  <a:outerShdw blurRad="38100" dist="38100" dir="2700000" algn="tl">
                    <a:srgbClr val="FFFFFF"/>
                  </a:outerShdw>
                </a:effectLst>
                <a:cs typeface="+mn-cs"/>
              </a:rPr>
              <a:t>Poor VII and VIII nerve outcomes with both surgery and GK</a:t>
            </a:r>
          </a:p>
          <a:p>
            <a:pPr eaLnBrk="1" hangingPunct="1">
              <a:lnSpc>
                <a:spcPct val="90000"/>
              </a:lnSpc>
              <a:buFont typeface="Wingdings 2" pitchFamily="18" charset="2"/>
              <a:buChar char=""/>
              <a:defRPr/>
            </a:pPr>
            <a:r>
              <a:rPr lang="en-US" sz="2100" i="1" smtClean="0">
                <a:solidFill>
                  <a:schemeClr val="accent2"/>
                </a:solidFill>
                <a:effectLst>
                  <a:outerShdw blurRad="38100" dist="38100" dir="2700000" algn="tl">
                    <a:srgbClr val="000000"/>
                  </a:outerShdw>
                </a:effectLst>
                <a:cs typeface="+mn-cs"/>
              </a:rPr>
              <a:t>Goal: decompression of  brainstem followed by preservation of facial and auditory function</a:t>
            </a:r>
          </a:p>
          <a:p>
            <a:pPr eaLnBrk="1" hangingPunct="1">
              <a:lnSpc>
                <a:spcPct val="90000"/>
              </a:lnSpc>
              <a:buFont typeface="Wingdings 2" pitchFamily="18" charset="2"/>
              <a:buChar char=""/>
              <a:defRPr/>
            </a:pPr>
            <a:r>
              <a:rPr lang="en-US" sz="2100" i="1" smtClean="0">
                <a:solidFill>
                  <a:schemeClr val="accent2"/>
                </a:solidFill>
                <a:effectLst>
                  <a:outerShdw blurRad="38100" dist="38100" dir="2700000" algn="tl">
                    <a:srgbClr val="000000"/>
                  </a:outerShdw>
                </a:effectLst>
                <a:cs typeface="+mn-cs"/>
              </a:rPr>
              <a:t>In general, the larger tm is operated on first</a:t>
            </a:r>
          </a:p>
          <a:p>
            <a:pPr eaLnBrk="1" hangingPunct="1">
              <a:lnSpc>
                <a:spcPct val="90000"/>
              </a:lnSpc>
              <a:buFont typeface="Wingdings 2" pitchFamily="18" charset="2"/>
              <a:buChar char=""/>
              <a:defRPr/>
            </a:pPr>
            <a:r>
              <a:rPr lang="en-US" sz="2100" smtClean="0">
                <a:effectLst>
                  <a:outerShdw blurRad="38100" dist="38100" dir="2700000" algn="tl">
                    <a:srgbClr val="FFFFFF"/>
                  </a:outerShdw>
                </a:effectLst>
                <a:cs typeface="+mn-cs"/>
              </a:rPr>
              <a:t>If facial paralysis after first surgery </a:t>
            </a:r>
            <a:r>
              <a:rPr lang="en-US" sz="2100" smtClean="0">
                <a:effectLst>
                  <a:outerShdw blurRad="38100" dist="38100" dir="2700000" algn="tl">
                    <a:srgbClr val="FFFFFF"/>
                  </a:outerShdw>
                </a:effectLst>
                <a:cs typeface="Times New Roman" pitchFamily="18" charset="0"/>
              </a:rPr>
              <a:t>→ surgery on opposite side is delayed until the nerve recovers or facial reanimation is performed</a:t>
            </a:r>
          </a:p>
          <a:p>
            <a:pPr eaLnBrk="1" hangingPunct="1">
              <a:lnSpc>
                <a:spcPct val="90000"/>
              </a:lnSpc>
              <a:buFont typeface="Wingdings 2" pitchFamily="18" charset="2"/>
              <a:buChar char=""/>
              <a:defRPr/>
            </a:pPr>
            <a:endParaRPr lang="en-US" sz="2100" smtClean="0">
              <a:effectLst>
                <a:outerShdw blurRad="38100" dist="38100" dir="2700000" algn="tl">
                  <a:srgbClr val="FFFFFF"/>
                </a:outerShdw>
              </a:effectLst>
              <a:cs typeface="+mn-cs"/>
            </a:endParaRPr>
          </a:p>
          <a:p>
            <a:pPr eaLnBrk="1" hangingPunct="1">
              <a:lnSpc>
                <a:spcPct val="90000"/>
              </a:lnSpc>
              <a:buFont typeface="Wingdings 2" pitchFamily="18" charset="2"/>
              <a:buChar char=""/>
              <a:defRPr/>
            </a:pPr>
            <a:endParaRPr lang="en-US" sz="2100" i="1" smtClean="0">
              <a:solidFill>
                <a:schemeClr val="accent2"/>
              </a:solidFill>
              <a:effectLst>
                <a:outerShdw blurRad="38100" dist="38100" dir="2700000" algn="tl">
                  <a:srgbClr val="000000"/>
                </a:outerShdw>
              </a:effectLst>
              <a:cs typeface="+mn-cs"/>
            </a:endParaRPr>
          </a:p>
          <a:p>
            <a:pPr eaLnBrk="1" hangingPunct="1">
              <a:lnSpc>
                <a:spcPct val="90000"/>
              </a:lnSpc>
              <a:buFont typeface="Wingdings 2" pitchFamily="18" charset="2"/>
              <a:buChar char=""/>
              <a:defRPr/>
            </a:pPr>
            <a:endParaRPr lang="en-US" sz="2100" smtClean="0">
              <a:effectLst>
                <a:outerShdw blurRad="38100" dist="38100" dir="2700000" algn="tl">
                  <a:srgbClr val="FFFFFF"/>
                </a:outerShdw>
              </a:effectLst>
              <a:cs typeface="+mn-cs"/>
            </a:endParaRPr>
          </a:p>
          <a:p>
            <a:pPr eaLnBrk="1" hangingPunct="1">
              <a:lnSpc>
                <a:spcPct val="90000"/>
              </a:lnSpc>
              <a:buFont typeface="Wingdings 2" pitchFamily="18" charset="2"/>
              <a:buChar char=""/>
              <a:defRPr/>
            </a:pPr>
            <a:endParaRPr lang="en-US" sz="2100" smtClean="0">
              <a:effectLst>
                <a:outerShdw blurRad="38100" dist="38100" dir="2700000" algn="tl">
                  <a:srgbClr val="FFFFFF"/>
                </a:outerShdw>
              </a:effectLst>
              <a:cs typeface="+mn-cs"/>
            </a:endParaRPr>
          </a:p>
          <a:p>
            <a:pPr eaLnBrk="1" hangingPunct="1">
              <a:lnSpc>
                <a:spcPct val="90000"/>
              </a:lnSpc>
              <a:buFont typeface="Wingdings 2" pitchFamily="18" charset="2"/>
              <a:buChar char=""/>
              <a:defRPr/>
            </a:pPr>
            <a:endParaRPr lang="en-US" sz="2100" smtClean="0">
              <a:effectLst>
                <a:outerShdw blurRad="38100" dist="38100" dir="2700000" algn="tl">
                  <a:srgbClr val="FFFFFF"/>
                </a:outerShdw>
              </a:effectLst>
              <a:cs typeface="+mn-cs"/>
            </a:endParaRPr>
          </a:p>
        </p:txBody>
      </p:sp>
    </p:spTree>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a:xfrm>
            <a:off x="762000" y="0"/>
            <a:ext cx="7772400" cy="715963"/>
          </a:xfrm>
        </p:spPr>
        <p:txBody>
          <a:bodyPr>
            <a:normAutofit/>
          </a:bodyPr>
          <a:lstStyle/>
          <a:p>
            <a:pPr algn="ctr" eaLnBrk="1" hangingPunct="1">
              <a:defRPr/>
            </a:pPr>
            <a:r>
              <a:rPr lang="en-US" sz="3600">
                <a:effectLst>
                  <a:outerShdw blurRad="38100" dist="38100" dir="2700000" algn="tl">
                    <a:srgbClr val="000000"/>
                  </a:outerShdw>
                </a:effectLst>
                <a:latin typeface="Franklin Gothic Book" charset="0"/>
                <a:ea typeface="MS PGothic" charset="0"/>
              </a:rPr>
              <a:t>NF-II</a:t>
            </a:r>
          </a:p>
        </p:txBody>
      </p:sp>
      <p:sp>
        <p:nvSpPr>
          <p:cNvPr id="165891" name="Rectangle 3"/>
          <p:cNvSpPr>
            <a:spLocks noGrp="1" noChangeArrowheads="1"/>
          </p:cNvSpPr>
          <p:nvPr>
            <p:ph sz="quarter" idx="1"/>
          </p:nvPr>
        </p:nvSpPr>
        <p:spPr>
          <a:xfrm>
            <a:off x="914400" y="1600200"/>
            <a:ext cx="7772400" cy="2590800"/>
          </a:xfrm>
        </p:spPr>
        <p:txBody>
          <a:bodyPr>
            <a:normAutofit/>
          </a:bodyPr>
          <a:lstStyle/>
          <a:p>
            <a:pPr marL="274320" indent="-274320" eaLnBrk="1" fontAlgn="auto" hangingPunct="1">
              <a:spcBef>
                <a:spcPts val="580"/>
              </a:spcBef>
              <a:spcAft>
                <a:spcPts val="0"/>
              </a:spcAft>
              <a:buFont typeface="Wingdings 2"/>
              <a:buChar char=""/>
              <a:defRPr/>
            </a:pPr>
            <a:r>
              <a:rPr lang="en-US" sz="2400" dirty="0" smtClean="0">
                <a:effectLst>
                  <a:outerShdw blurRad="38100" dist="38100" dir="2700000" algn="tl">
                    <a:srgbClr val="C0C0C0"/>
                  </a:outerShdw>
                </a:effectLst>
                <a:ea typeface="+mn-ea"/>
                <a:cs typeface="+mn-cs"/>
              </a:rPr>
              <a:t>Chances of good outcomes are best when </a:t>
            </a:r>
            <a:r>
              <a:rPr lang="en-US" sz="2400" dirty="0" smtClean="0">
                <a:solidFill>
                  <a:schemeClr val="accent2"/>
                </a:solidFill>
                <a:effectLst>
                  <a:outerShdw blurRad="38100" dist="38100" dir="2700000" algn="tl">
                    <a:srgbClr val="C0C0C0"/>
                  </a:outerShdw>
                </a:effectLst>
                <a:ea typeface="+mn-ea"/>
                <a:cs typeface="+mn-cs"/>
              </a:rPr>
              <a:t>surgery is performed early</a:t>
            </a:r>
            <a:r>
              <a:rPr lang="en-US" sz="2400" dirty="0" smtClean="0">
                <a:effectLst>
                  <a:outerShdw blurRad="38100" dist="38100" dir="2700000" algn="tl">
                    <a:srgbClr val="C0C0C0"/>
                  </a:outerShdw>
                </a:effectLst>
                <a:ea typeface="+mn-ea"/>
                <a:cs typeface="+mn-cs"/>
              </a:rPr>
              <a:t> and when there is </a:t>
            </a:r>
            <a:r>
              <a:rPr lang="en-US" sz="2400" dirty="0" smtClean="0">
                <a:solidFill>
                  <a:schemeClr val="accent2"/>
                </a:solidFill>
                <a:effectLst>
                  <a:outerShdw blurRad="38100" dist="38100" dir="2700000" algn="tl">
                    <a:srgbClr val="C0C0C0"/>
                  </a:outerShdw>
                </a:effectLst>
                <a:ea typeface="+mn-ea"/>
                <a:cs typeface="+mn-cs"/>
              </a:rPr>
              <a:t>good preoperative hearing function</a:t>
            </a:r>
          </a:p>
          <a:p>
            <a:pPr marL="274320" indent="-274320" eaLnBrk="1" fontAlgn="auto" hangingPunct="1">
              <a:spcBef>
                <a:spcPts val="580"/>
              </a:spcBef>
              <a:spcAft>
                <a:spcPts val="0"/>
              </a:spcAft>
              <a:buFont typeface="Wingdings 2"/>
              <a:buChar char=""/>
              <a:defRPr/>
            </a:pPr>
            <a:r>
              <a:rPr lang="en-US" sz="2400" dirty="0" smtClean="0">
                <a:effectLst>
                  <a:outerShdw blurRad="38100" dist="38100" dir="2700000" algn="tl">
                    <a:srgbClr val="C0C0C0"/>
                  </a:outerShdw>
                </a:effectLst>
                <a:ea typeface="+mn-ea"/>
                <a:cs typeface="+mn-cs"/>
              </a:rPr>
              <a:t>Ideal:- complete of resection with functional cochlear nerve preservation</a:t>
            </a:r>
            <a:r>
              <a:rPr lang="en-US" sz="2400" dirty="0" smtClean="0">
                <a:ea typeface="+mn-ea"/>
                <a:cs typeface="+mn-cs"/>
              </a:rPr>
              <a:t> </a:t>
            </a:r>
          </a:p>
          <a:p>
            <a:pPr marL="274320" indent="-274320" eaLnBrk="1" fontAlgn="auto" hangingPunct="1">
              <a:spcBef>
                <a:spcPts val="580"/>
              </a:spcBef>
              <a:spcAft>
                <a:spcPts val="0"/>
              </a:spcAft>
              <a:buFont typeface="Wingdings 2"/>
              <a:buChar char=""/>
              <a:defRPr/>
            </a:pPr>
            <a:r>
              <a:rPr lang="en-US" sz="2400" dirty="0" smtClean="0">
                <a:solidFill>
                  <a:schemeClr val="accent2"/>
                </a:solidFill>
                <a:effectLst>
                  <a:outerShdw blurRad="38100" dist="38100" dir="2700000" algn="tl">
                    <a:srgbClr val="C0C0C0"/>
                  </a:outerShdw>
                </a:effectLst>
                <a:ea typeface="+mn-ea"/>
                <a:cs typeface="+mn-cs"/>
              </a:rPr>
              <a:t>Subtotal microsurgical resection with functional cochlear nerve preservation in the last hearing ear</a:t>
            </a:r>
            <a:r>
              <a:rPr lang="en-US" sz="2400" dirty="0" smtClean="0">
                <a:solidFill>
                  <a:schemeClr val="accent2"/>
                </a:solidFill>
                <a:ea typeface="+mn-ea"/>
                <a:cs typeface="+mn-cs"/>
              </a:rPr>
              <a:t> </a:t>
            </a:r>
            <a:endParaRPr lang="en-US" sz="2400" dirty="0" smtClean="0">
              <a:solidFill>
                <a:schemeClr val="accent2"/>
              </a:solidFill>
              <a:effectLst>
                <a:outerShdw blurRad="38100" dist="38100" dir="2700000" algn="tl">
                  <a:srgbClr val="C0C0C0"/>
                </a:outerShdw>
              </a:effectLst>
              <a:ea typeface="+mn-ea"/>
              <a:cs typeface="+mn-cs"/>
            </a:endParaRPr>
          </a:p>
          <a:p>
            <a:pPr marL="274320" indent="-274320" eaLnBrk="1" fontAlgn="auto" hangingPunct="1">
              <a:spcBef>
                <a:spcPts val="580"/>
              </a:spcBef>
              <a:spcAft>
                <a:spcPts val="0"/>
              </a:spcAft>
              <a:buFont typeface="Wingdings 2"/>
              <a:buChar char=""/>
              <a:defRPr/>
            </a:pPr>
            <a:endParaRPr lang="en-US" dirty="0" smtClean="0">
              <a:solidFill>
                <a:schemeClr val="accent2"/>
              </a:solidFill>
              <a:ea typeface="+mn-ea"/>
              <a:cs typeface="+mn-cs"/>
            </a:endParaRPr>
          </a:p>
        </p:txBody>
      </p:sp>
      <p:sp>
        <p:nvSpPr>
          <p:cNvPr id="89091" name="Rectangle 4"/>
          <p:cNvSpPr>
            <a:spLocks noChangeArrowheads="1"/>
          </p:cNvSpPr>
          <p:nvPr/>
        </p:nvSpPr>
        <p:spPr bwMode="auto">
          <a:xfrm>
            <a:off x="152400" y="685800"/>
            <a:ext cx="8839200" cy="838200"/>
          </a:xfrm>
          <a:prstGeom prst="rect">
            <a:avLst/>
          </a:prstGeom>
          <a:solidFill>
            <a:schemeClr val="accent1"/>
          </a:solidFill>
          <a:ln w="9525">
            <a:solidFill>
              <a:schemeClr val="tx1"/>
            </a:solidFill>
            <a:miter lim="800000"/>
            <a:headEnd/>
            <a:tailEnd/>
          </a:ln>
        </p:spPr>
        <p:txBody>
          <a:bodyPr wrap="none" anchor="ctr"/>
          <a:lstStyle/>
          <a:p>
            <a:pPr algn="ctr"/>
            <a:r>
              <a:rPr lang="en-US" sz="1400" b="1"/>
              <a:t>Samii M</a:t>
            </a:r>
            <a:r>
              <a:rPr lang="en-US" sz="1400"/>
              <a:t>.Management of vestibular schwannomas (acoustic neuromas): auditory and facial nerve</a:t>
            </a:r>
          </a:p>
          <a:p>
            <a:pPr algn="ctr"/>
            <a:r>
              <a:rPr lang="en-US" sz="1400"/>
              <a:t>Function after resection of 120 vestibular schwannomas in patients with neurofibromatosis 2. </a:t>
            </a:r>
          </a:p>
        </p:txBody>
      </p:sp>
      <p:sp>
        <p:nvSpPr>
          <p:cNvPr id="5" name="Title 1"/>
          <p:cNvSpPr txBox="1">
            <a:spLocks/>
          </p:cNvSpPr>
          <p:nvPr/>
        </p:nvSpPr>
        <p:spPr bwMode="auto">
          <a:xfrm>
            <a:off x="609600" y="4038600"/>
            <a:ext cx="7772400" cy="609600"/>
          </a:xfrm>
          <a:prstGeom prst="rect">
            <a:avLst/>
          </a:prstGeom>
          <a:noFill/>
          <a:ln w="9525">
            <a:noFill/>
            <a:miter lim="800000"/>
            <a:headEnd/>
            <a:tailEnd/>
          </a:ln>
        </p:spPr>
        <p:txBody>
          <a:bodyPr bIns="91440" anchor="b"/>
          <a:lstStyle/>
          <a:p>
            <a:pPr algn="ctr" eaLnBrk="1" hangingPunct="1">
              <a:defRPr/>
            </a:pPr>
            <a:r>
              <a:rPr lang="en-US" sz="4000" dirty="0">
                <a:solidFill>
                  <a:schemeClr val="tx2"/>
                </a:solidFill>
                <a:latin typeface="+mj-lt"/>
                <a:ea typeface="+mj-ea"/>
                <a:cs typeface="+mj-cs"/>
              </a:rPr>
              <a:t>NF II : MARSEILLE GUIDELINES</a:t>
            </a:r>
          </a:p>
        </p:txBody>
      </p:sp>
      <p:sp>
        <p:nvSpPr>
          <p:cNvPr id="6" name="Content Placeholder 2"/>
          <p:cNvSpPr txBox="1">
            <a:spLocks/>
          </p:cNvSpPr>
          <p:nvPr/>
        </p:nvSpPr>
        <p:spPr bwMode="auto">
          <a:xfrm>
            <a:off x="762000" y="4648200"/>
            <a:ext cx="7772400" cy="1752600"/>
          </a:xfrm>
          <a:prstGeom prst="rect">
            <a:avLst/>
          </a:prstGeom>
          <a:noFill/>
          <a:ln w="9525">
            <a:noFill/>
            <a:miter lim="800000"/>
            <a:headEnd/>
            <a:tailEnd/>
          </a:ln>
        </p:spPr>
        <p:txBody>
          <a:bodyPr/>
          <a:lstStyle/>
          <a:p>
            <a:pPr marL="273050" indent="-273050" eaLnBrk="1" hangingPunct="1">
              <a:spcBef>
                <a:spcPts val="575"/>
              </a:spcBef>
              <a:buClr>
                <a:schemeClr val="accent1"/>
              </a:buClr>
              <a:buSzPct val="85000"/>
              <a:buFont typeface="Wingdings 2" pitchFamily="18" charset="2"/>
              <a:buChar char=""/>
              <a:defRPr/>
            </a:pPr>
            <a:r>
              <a:rPr lang="en-US" dirty="0">
                <a:latin typeface="+mn-lt"/>
                <a:ea typeface="+mn-ea"/>
                <a:cs typeface="+mn-cs"/>
              </a:rPr>
              <a:t>Operate worst hearing side first.</a:t>
            </a:r>
          </a:p>
          <a:p>
            <a:pPr marL="273050" indent="-273050" eaLnBrk="1" hangingPunct="1">
              <a:spcBef>
                <a:spcPts val="575"/>
              </a:spcBef>
              <a:buClr>
                <a:schemeClr val="accent1"/>
              </a:buClr>
              <a:buSzPct val="85000"/>
              <a:buFont typeface="Wingdings 2" pitchFamily="18" charset="2"/>
              <a:buChar char=""/>
              <a:defRPr/>
            </a:pPr>
            <a:r>
              <a:rPr lang="en-US" dirty="0">
                <a:latin typeface="+mn-lt"/>
                <a:ea typeface="+mn-ea"/>
                <a:cs typeface="+mn-cs"/>
              </a:rPr>
              <a:t>SRS </a:t>
            </a:r>
            <a:r>
              <a:rPr lang="en-US" dirty="0" err="1">
                <a:latin typeface="+mn-lt"/>
                <a:ea typeface="+mn-ea"/>
                <a:cs typeface="+mn-cs"/>
              </a:rPr>
              <a:t>favoured</a:t>
            </a:r>
            <a:r>
              <a:rPr lang="en-US" dirty="0">
                <a:latin typeface="+mn-lt"/>
                <a:ea typeface="+mn-ea"/>
                <a:cs typeface="+mn-cs"/>
              </a:rPr>
              <a:t> whenever possible.</a:t>
            </a:r>
          </a:p>
          <a:p>
            <a:pPr marL="273050" indent="-273050" eaLnBrk="1" hangingPunct="1">
              <a:spcBef>
                <a:spcPts val="575"/>
              </a:spcBef>
              <a:buClr>
                <a:schemeClr val="accent1"/>
              </a:buClr>
              <a:buSzPct val="85000"/>
              <a:buFont typeface="Wingdings 2" pitchFamily="18" charset="2"/>
              <a:buChar char=""/>
              <a:defRPr/>
            </a:pPr>
            <a:r>
              <a:rPr lang="en-US" dirty="0">
                <a:latin typeface="+mn-lt"/>
                <a:ea typeface="+mn-ea"/>
                <a:cs typeface="+mn-cs"/>
              </a:rPr>
              <a:t>One ear deaf: deaf ear 1</a:t>
            </a:r>
            <a:r>
              <a:rPr lang="en-US" baseline="30000" dirty="0">
                <a:latin typeface="+mn-lt"/>
                <a:ea typeface="+mn-ea"/>
                <a:cs typeface="+mn-cs"/>
              </a:rPr>
              <a:t>st</a:t>
            </a:r>
            <a:r>
              <a:rPr lang="en-US" dirty="0">
                <a:latin typeface="+mn-lt"/>
                <a:ea typeface="+mn-ea"/>
                <a:cs typeface="+mn-cs"/>
              </a:rPr>
              <a:t> especially if tm larger.</a:t>
            </a:r>
          </a:p>
          <a:p>
            <a:pPr marL="273050" indent="-273050" eaLnBrk="1" hangingPunct="1">
              <a:spcBef>
                <a:spcPts val="575"/>
              </a:spcBef>
              <a:buClr>
                <a:schemeClr val="accent1"/>
              </a:buClr>
              <a:buSzPct val="85000"/>
              <a:buFont typeface="Wingdings 2" pitchFamily="18" charset="2"/>
              <a:buChar char=""/>
              <a:defRPr/>
            </a:pPr>
            <a:r>
              <a:rPr lang="en-US" dirty="0">
                <a:latin typeface="+mn-lt"/>
                <a:ea typeface="+mn-ea"/>
                <a:cs typeface="+mn-cs"/>
              </a:rPr>
              <a:t>Both ear deaf: larger first </a:t>
            </a:r>
          </a:p>
        </p:txBody>
      </p:sp>
    </p:spTree>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Title 3"/>
          <p:cNvSpPr>
            <a:spLocks noGrp="1"/>
          </p:cNvSpPr>
          <p:nvPr>
            <p:ph type="title"/>
          </p:nvPr>
        </p:nvSpPr>
        <p:spPr>
          <a:xfrm>
            <a:off x="228600" y="762000"/>
            <a:ext cx="8686800" cy="1143000"/>
          </a:xfrm>
        </p:spPr>
        <p:txBody>
          <a:bodyPr/>
          <a:lstStyle/>
          <a:p>
            <a:pPr marL="342900" indent="-342900" algn="ctr" eaLnBrk="1" hangingPunct="1"/>
            <a:r>
              <a:rPr lang="en-US" sz="2400">
                <a:latin typeface="Franklin Gothic Book" charset="0"/>
                <a:ea typeface="MS PGothic" charset="0"/>
              </a:rPr>
              <a:t>Tumor control and hearing preservation after Gamma Knife radiosurgery for vestibular schwannomas in NF2 </a:t>
            </a:r>
            <a:r>
              <a:rPr lang="en-US" sz="2800">
                <a:latin typeface="Franklin Gothic Book" charset="0"/>
                <a:ea typeface="MS PGothic" charset="0"/>
              </a:rPr>
              <a:t/>
            </a:r>
            <a:br>
              <a:rPr lang="en-US" sz="2800">
                <a:latin typeface="Franklin Gothic Book" charset="0"/>
                <a:ea typeface="MS PGothic" charset="0"/>
              </a:rPr>
            </a:br>
            <a:r>
              <a:rPr lang="en-US" sz="2000">
                <a:latin typeface="Franklin Gothic Book" charset="0"/>
                <a:ea typeface="MS PGothic" charset="0"/>
              </a:rPr>
              <a:t>MS Sharma, R Singh, SS Kale, D Agarwal, BS Sharma, AK Mahapatra</a:t>
            </a:r>
            <a:r>
              <a:rPr lang="en-US" sz="2200" u="sng">
                <a:latin typeface="Franklin Gothic Book" charset="0"/>
                <a:ea typeface="MS PGothic" charset="0"/>
              </a:rPr>
              <a:t/>
            </a:r>
            <a:br>
              <a:rPr lang="en-US" sz="2200" u="sng">
                <a:latin typeface="Franklin Gothic Book" charset="0"/>
                <a:ea typeface="MS PGothic" charset="0"/>
              </a:rPr>
            </a:br>
            <a:r>
              <a:rPr lang="en-US" sz="1600" i="1" u="sng">
                <a:solidFill>
                  <a:schemeClr val="tx1"/>
                </a:solidFill>
                <a:latin typeface="Franklin Gothic Book" charset="0"/>
                <a:ea typeface="MS PGothic" charset="0"/>
                <a:hlinkClick r:id="rId2" tooltip="Link to the Journal of this Article"/>
              </a:rPr>
              <a:t>Journal of Neuro-Oncology</a:t>
            </a:r>
            <a:r>
              <a:rPr lang="en-US" sz="1600" i="1" u="sng">
                <a:solidFill>
                  <a:schemeClr val="tx1"/>
                </a:solidFill>
                <a:latin typeface="Franklin Gothic Book" charset="0"/>
                <a:ea typeface="MS PGothic" charset="0"/>
              </a:rPr>
              <a:t> </a:t>
            </a:r>
            <a:r>
              <a:rPr lang="en-US" sz="1400" i="1">
                <a:solidFill>
                  <a:schemeClr val="tx1"/>
                </a:solidFill>
                <a:latin typeface="Franklin Gothic Book" charset="0"/>
                <a:ea typeface="MS PGothic" charset="0"/>
                <a:hlinkClick r:id="rId3" tooltip="Link to the Issue of this Article"/>
              </a:rPr>
              <a:t>Volume 98, Number 2</a:t>
            </a:r>
            <a:r>
              <a:rPr lang="en-US" sz="1400" i="1" u="sng">
                <a:solidFill>
                  <a:schemeClr val="tx1"/>
                </a:solidFill>
                <a:latin typeface="Franklin Gothic Book" charset="0"/>
                <a:ea typeface="MS PGothic" charset="0"/>
              </a:rPr>
              <a:t>, 265-270</a:t>
            </a:r>
            <a:endParaRPr lang="en-US" sz="2800" i="1">
              <a:solidFill>
                <a:schemeClr val="tx1"/>
              </a:solidFill>
              <a:latin typeface="Franklin Gothic Book" charset="0"/>
              <a:ea typeface="MS PGothic" charset="0"/>
            </a:endParaRPr>
          </a:p>
        </p:txBody>
      </p:sp>
      <p:sp>
        <p:nvSpPr>
          <p:cNvPr id="90114" name="Content Placeholder 4"/>
          <p:cNvSpPr>
            <a:spLocks noGrp="1"/>
          </p:cNvSpPr>
          <p:nvPr>
            <p:ph sz="quarter" idx="1"/>
          </p:nvPr>
        </p:nvSpPr>
        <p:spPr>
          <a:xfrm>
            <a:off x="304800" y="2286000"/>
            <a:ext cx="8534400" cy="2971800"/>
          </a:xfrm>
        </p:spPr>
        <p:txBody>
          <a:bodyPr/>
          <a:lstStyle/>
          <a:p>
            <a:pPr eaLnBrk="1" hangingPunct="1"/>
            <a:r>
              <a:rPr lang="en-US">
                <a:latin typeface="Perpetua" charset="0"/>
                <a:ea typeface="MS PGothic" charset="0"/>
              </a:rPr>
              <a:t>1997 to 2008 : 30 patients with 54 VS </a:t>
            </a:r>
          </a:p>
          <a:p>
            <a:pPr eaLnBrk="1" hangingPunct="1"/>
            <a:r>
              <a:rPr lang="en-US">
                <a:latin typeface="Perpetua" charset="0"/>
                <a:ea typeface="MS PGothic" charset="0"/>
              </a:rPr>
              <a:t>Tumor control rate : 87.5% (33.3% tumor regression)</a:t>
            </a:r>
          </a:p>
          <a:p>
            <a:pPr eaLnBrk="1" hangingPunct="1"/>
            <a:r>
              <a:rPr lang="en-US">
                <a:latin typeface="Perpetua" charset="0"/>
                <a:ea typeface="MS PGothic" charset="0"/>
              </a:rPr>
              <a:t>Hearing preservation : 66.7% </a:t>
            </a:r>
          </a:p>
          <a:p>
            <a:pPr eaLnBrk="1" hangingPunct="1"/>
            <a:r>
              <a:rPr lang="en-US">
                <a:latin typeface="Perpetua" charset="0"/>
                <a:ea typeface="MS PGothic" charset="0"/>
              </a:rPr>
              <a:t>One patient : worsening of facial function. </a:t>
            </a:r>
          </a:p>
          <a:p>
            <a:pPr eaLnBrk="1" hangingPunct="1"/>
            <a:r>
              <a:rPr lang="en-US">
                <a:latin typeface="Perpetua" charset="0"/>
                <a:ea typeface="MS PGothic" charset="0"/>
              </a:rPr>
              <a:t>CONCLUSION: GKS for VS provides satisfactory tumor control and hearing preservation in patients with NF 2 </a:t>
            </a:r>
          </a:p>
        </p:txBody>
      </p:sp>
    </p:spTree>
  </p:cSld>
  <p:clrMapOvr>
    <a:masterClrMapping/>
  </p:clrMapOvr>
  <p:timing>
    <p:tnLst>
      <p:par>
        <p:cTn xmlns:p14="http://schemas.microsoft.com/office/powerpoint/2010/mai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ChangeArrowheads="1"/>
          </p:cNvSpPr>
          <p:nvPr>
            <p:ph type="title"/>
          </p:nvPr>
        </p:nvSpPr>
        <p:spPr/>
        <p:txBody>
          <a:bodyPr/>
          <a:lstStyle/>
          <a:p>
            <a:pPr eaLnBrk="1" hangingPunct="1"/>
            <a:r>
              <a:rPr lang="en-US" sz="4400">
                <a:latin typeface="Franklin Gothic Book" charset="0"/>
                <a:ea typeface="MS PGothic" charset="0"/>
              </a:rPr>
              <a:t>Rehabilitation</a:t>
            </a:r>
          </a:p>
        </p:txBody>
      </p:sp>
      <p:sp>
        <p:nvSpPr>
          <p:cNvPr id="91138" name="Rectangle 3"/>
          <p:cNvSpPr>
            <a:spLocks noGrp="1" noChangeArrowheads="1"/>
          </p:cNvSpPr>
          <p:nvPr>
            <p:ph sz="quarter" idx="1"/>
          </p:nvPr>
        </p:nvSpPr>
        <p:spPr/>
        <p:txBody>
          <a:bodyPr/>
          <a:lstStyle/>
          <a:p>
            <a:pPr eaLnBrk="1" hangingPunct="1">
              <a:lnSpc>
                <a:spcPct val="90000"/>
              </a:lnSpc>
            </a:pPr>
            <a:r>
              <a:rPr lang="en-US" b="1" u="sng">
                <a:latin typeface="Perpetua" charset="0"/>
                <a:ea typeface="MS PGothic" charset="0"/>
              </a:rPr>
              <a:t>Problems after Vestibular Schwannoma Surgery :</a:t>
            </a:r>
          </a:p>
          <a:p>
            <a:pPr eaLnBrk="1" hangingPunct="1">
              <a:lnSpc>
                <a:spcPct val="90000"/>
              </a:lnSpc>
              <a:buFont typeface="Consolas" charset="0"/>
              <a:buAutoNum type="arabicPeriod"/>
            </a:pPr>
            <a:r>
              <a:rPr lang="en-US">
                <a:latin typeface="Perpetua" charset="0"/>
                <a:ea typeface="MS PGothic" charset="0"/>
              </a:rPr>
              <a:t>Facial paresis</a:t>
            </a:r>
          </a:p>
          <a:p>
            <a:pPr eaLnBrk="1" hangingPunct="1">
              <a:lnSpc>
                <a:spcPct val="90000"/>
              </a:lnSpc>
              <a:buFont typeface="Consolas" charset="0"/>
              <a:buAutoNum type="arabicPeriod"/>
            </a:pPr>
            <a:r>
              <a:rPr lang="en-US">
                <a:latin typeface="Perpetua" charset="0"/>
                <a:ea typeface="MS PGothic" charset="0"/>
              </a:rPr>
              <a:t>Hearing impairment</a:t>
            </a:r>
          </a:p>
          <a:p>
            <a:pPr eaLnBrk="1" hangingPunct="1">
              <a:lnSpc>
                <a:spcPct val="90000"/>
              </a:lnSpc>
              <a:buFont typeface="Consolas" charset="0"/>
              <a:buAutoNum type="arabicPeriod"/>
            </a:pPr>
            <a:r>
              <a:rPr lang="en-US">
                <a:latin typeface="Perpetua" charset="0"/>
                <a:ea typeface="MS PGothic" charset="0"/>
              </a:rPr>
              <a:t>Cerebellar ataxia</a:t>
            </a:r>
          </a:p>
          <a:p>
            <a:pPr eaLnBrk="1" hangingPunct="1">
              <a:lnSpc>
                <a:spcPct val="90000"/>
              </a:lnSpc>
              <a:buFont typeface="Consolas" charset="0"/>
              <a:buAutoNum type="arabicPeriod"/>
            </a:pPr>
            <a:r>
              <a:rPr lang="en-US">
                <a:latin typeface="Perpetua" charset="0"/>
                <a:ea typeface="MS PGothic" charset="0"/>
              </a:rPr>
              <a:t>Lower cranial nerve paresis</a:t>
            </a:r>
          </a:p>
          <a:p>
            <a:pPr eaLnBrk="1" hangingPunct="1">
              <a:lnSpc>
                <a:spcPct val="90000"/>
              </a:lnSpc>
              <a:buFont typeface="Consolas" charset="0"/>
              <a:buAutoNum type="arabicPeriod"/>
            </a:pPr>
            <a:r>
              <a:rPr lang="en-US">
                <a:latin typeface="Perpetua" charset="0"/>
                <a:ea typeface="MS PGothic" charset="0"/>
              </a:rPr>
              <a:t>Post- operative headache</a:t>
            </a:r>
          </a:p>
          <a:p>
            <a:pPr eaLnBrk="1" hangingPunct="1">
              <a:lnSpc>
                <a:spcPct val="90000"/>
              </a:lnSpc>
              <a:buFont typeface="Consolas" charset="0"/>
              <a:buAutoNum type="arabicPeriod"/>
            </a:pPr>
            <a:r>
              <a:rPr lang="en-US">
                <a:latin typeface="Perpetua" charset="0"/>
                <a:ea typeface="MS PGothic" charset="0"/>
              </a:rPr>
              <a:t>Cognitive impairment and depression</a:t>
            </a:r>
          </a:p>
        </p:txBody>
      </p:sp>
    </p:spTree>
  </p:cSld>
  <p:clrMapOvr>
    <a:masterClrMapping/>
  </p:clrMapOvr>
  <p:timing>
    <p:tnLst>
      <p:par>
        <p:cTn xmlns:p14="http://schemas.microsoft.com/office/powerpoint/2010/mai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4"/>
          <p:cNvSpPr>
            <a:spLocks noGrp="1" noChangeArrowheads="1"/>
          </p:cNvSpPr>
          <p:nvPr>
            <p:ph type="title"/>
          </p:nvPr>
        </p:nvSpPr>
        <p:spPr>
          <a:xfrm>
            <a:off x="914400" y="274638"/>
            <a:ext cx="7772400" cy="944562"/>
          </a:xfrm>
        </p:spPr>
        <p:txBody>
          <a:bodyPr/>
          <a:lstStyle/>
          <a:p>
            <a:pPr algn="ctr" eaLnBrk="1" hangingPunct="1"/>
            <a:r>
              <a:rPr lang="en-US">
                <a:latin typeface="Franklin Gothic Book" charset="0"/>
                <a:ea typeface="MS PGothic" charset="0"/>
              </a:rPr>
              <a:t>Facial Reanimation</a:t>
            </a:r>
          </a:p>
        </p:txBody>
      </p:sp>
      <p:sp>
        <p:nvSpPr>
          <p:cNvPr id="92162" name="Rectangle 5"/>
          <p:cNvSpPr>
            <a:spLocks noGrp="1" noChangeArrowheads="1"/>
          </p:cNvSpPr>
          <p:nvPr>
            <p:ph sz="quarter" idx="1"/>
          </p:nvPr>
        </p:nvSpPr>
        <p:spPr>
          <a:xfrm>
            <a:off x="914400" y="1447800"/>
            <a:ext cx="3749675" cy="4572000"/>
          </a:xfrm>
        </p:spPr>
        <p:txBody>
          <a:bodyPr/>
          <a:lstStyle/>
          <a:p>
            <a:pPr eaLnBrk="1" hangingPunct="1"/>
            <a:r>
              <a:rPr lang="en-US">
                <a:latin typeface="Perpetua" charset="0"/>
                <a:ea typeface="MS PGothic" charset="0"/>
              </a:rPr>
              <a:t>Factors to be considered-</a:t>
            </a:r>
          </a:p>
          <a:p>
            <a:pPr lvl="2" eaLnBrk="1" hangingPunct="1"/>
            <a:r>
              <a:rPr lang="en-US" sz="2100">
                <a:latin typeface="Perpetua" charset="0"/>
                <a:ea typeface="MS PGothic" charset="0"/>
              </a:rPr>
              <a:t>Cause &amp; Extent of facial paralysis</a:t>
            </a:r>
          </a:p>
          <a:p>
            <a:pPr lvl="2" eaLnBrk="1" hangingPunct="1"/>
            <a:r>
              <a:rPr lang="en-US" sz="2100">
                <a:latin typeface="Perpetua" charset="0"/>
                <a:ea typeface="MS PGothic" charset="0"/>
              </a:rPr>
              <a:t>Duration of facial paralysis</a:t>
            </a:r>
          </a:p>
          <a:p>
            <a:pPr lvl="2" eaLnBrk="1" hangingPunct="1"/>
            <a:r>
              <a:rPr lang="en-US" sz="2100">
                <a:latin typeface="Perpetua" charset="0"/>
                <a:ea typeface="MS PGothic" charset="0"/>
              </a:rPr>
              <a:t>Likelihood of recovery from facial paralysis</a:t>
            </a:r>
          </a:p>
          <a:p>
            <a:pPr lvl="2" eaLnBrk="1" hangingPunct="1"/>
            <a:endParaRPr lang="en-US" sz="2100">
              <a:latin typeface="Perpetua" charset="0"/>
              <a:ea typeface="MS PGothic" charset="0"/>
            </a:endParaRPr>
          </a:p>
          <a:p>
            <a:pPr eaLnBrk="1" hangingPunct="1"/>
            <a:endParaRPr lang="en-US">
              <a:latin typeface="Perpetua" charset="0"/>
              <a:ea typeface="MS PGothic" charset="0"/>
            </a:endParaRPr>
          </a:p>
        </p:txBody>
      </p:sp>
      <p:sp>
        <p:nvSpPr>
          <p:cNvPr id="92163" name="Rectangle 6"/>
          <p:cNvSpPr>
            <a:spLocks noGrp="1" noChangeArrowheads="1"/>
          </p:cNvSpPr>
          <p:nvPr>
            <p:ph sz="quarter" idx="2"/>
          </p:nvPr>
        </p:nvSpPr>
        <p:spPr>
          <a:xfrm>
            <a:off x="4933950" y="1447800"/>
            <a:ext cx="3749675" cy="4572000"/>
          </a:xfrm>
        </p:spPr>
        <p:txBody>
          <a:bodyPr/>
          <a:lstStyle/>
          <a:p>
            <a:pPr eaLnBrk="1" hangingPunct="1"/>
            <a:r>
              <a:rPr lang="en-US" u="sng">
                <a:latin typeface="Perpetua" charset="0"/>
                <a:ea typeface="MS PGothic" charset="0"/>
              </a:rPr>
              <a:t>Timing of surgery after post-op VII nv paralysis</a:t>
            </a:r>
          </a:p>
        </p:txBody>
      </p:sp>
      <p:sp>
        <p:nvSpPr>
          <p:cNvPr id="92164" name="Line 7"/>
          <p:cNvSpPr>
            <a:spLocks noChangeShapeType="1"/>
          </p:cNvSpPr>
          <p:nvPr/>
        </p:nvSpPr>
        <p:spPr bwMode="auto">
          <a:xfrm flipH="1">
            <a:off x="4876800" y="3048000"/>
            <a:ext cx="137160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165" name="Line 8"/>
          <p:cNvSpPr>
            <a:spLocks noChangeShapeType="1"/>
          </p:cNvSpPr>
          <p:nvPr/>
        </p:nvSpPr>
        <p:spPr bwMode="auto">
          <a:xfrm>
            <a:off x="6248400" y="3048000"/>
            <a:ext cx="167640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166" name="Rectangle 9"/>
          <p:cNvSpPr>
            <a:spLocks noChangeArrowheads="1"/>
          </p:cNvSpPr>
          <p:nvPr/>
        </p:nvSpPr>
        <p:spPr bwMode="auto">
          <a:xfrm>
            <a:off x="4495800" y="3657600"/>
            <a:ext cx="2057400" cy="1219200"/>
          </a:xfrm>
          <a:prstGeom prst="rect">
            <a:avLst/>
          </a:prstGeom>
          <a:solidFill>
            <a:schemeClr val="accent1"/>
          </a:solidFill>
          <a:ln w="9525">
            <a:solidFill>
              <a:schemeClr val="tx1"/>
            </a:solidFill>
            <a:miter lim="800000"/>
            <a:headEnd/>
            <a:tailEnd/>
          </a:ln>
        </p:spPr>
        <p:txBody>
          <a:bodyPr wrap="none" anchor="ctr"/>
          <a:lstStyle/>
          <a:p>
            <a:pPr algn="ctr"/>
            <a:r>
              <a:rPr lang="en-US" sz="1400"/>
              <a:t>VII nv </a:t>
            </a:r>
          </a:p>
          <a:p>
            <a:pPr algn="ctr"/>
            <a:r>
              <a:rPr lang="en-US" sz="1400"/>
              <a:t>anatomically severed, </a:t>
            </a:r>
          </a:p>
          <a:p>
            <a:pPr algn="ctr"/>
            <a:r>
              <a:rPr lang="en-US" sz="1400"/>
              <a:t>not repairable</a:t>
            </a:r>
          </a:p>
          <a:p>
            <a:pPr algn="ctr"/>
            <a:r>
              <a:rPr lang="en-US" sz="1400"/>
              <a:t>intracranially</a:t>
            </a:r>
          </a:p>
        </p:txBody>
      </p:sp>
      <p:sp>
        <p:nvSpPr>
          <p:cNvPr id="92167" name="Rectangle 10"/>
          <p:cNvSpPr>
            <a:spLocks noChangeArrowheads="1"/>
          </p:cNvSpPr>
          <p:nvPr/>
        </p:nvSpPr>
        <p:spPr bwMode="auto">
          <a:xfrm>
            <a:off x="6858000" y="3657600"/>
            <a:ext cx="1981200" cy="1219200"/>
          </a:xfrm>
          <a:prstGeom prst="rect">
            <a:avLst/>
          </a:prstGeom>
          <a:solidFill>
            <a:schemeClr val="accent1"/>
          </a:solidFill>
          <a:ln w="9525">
            <a:solidFill>
              <a:schemeClr val="tx1"/>
            </a:solidFill>
            <a:miter lim="800000"/>
            <a:headEnd/>
            <a:tailEnd/>
          </a:ln>
        </p:spPr>
        <p:txBody>
          <a:bodyPr wrap="none" anchor="ctr"/>
          <a:lstStyle/>
          <a:p>
            <a:pPr algn="ctr"/>
            <a:r>
              <a:rPr lang="en-US" sz="1400"/>
              <a:t>VII nv</a:t>
            </a:r>
          </a:p>
          <a:p>
            <a:pPr algn="ctr"/>
            <a:r>
              <a:rPr lang="en-US" sz="1400"/>
              <a:t>anatomically &amp; </a:t>
            </a:r>
          </a:p>
          <a:p>
            <a:pPr algn="ctr"/>
            <a:r>
              <a:rPr lang="en-US" sz="1400"/>
              <a:t>physiologically </a:t>
            </a:r>
          </a:p>
          <a:p>
            <a:pPr algn="ctr"/>
            <a:r>
              <a:rPr lang="en-US" sz="1400"/>
              <a:t>preserved</a:t>
            </a:r>
          </a:p>
        </p:txBody>
      </p:sp>
      <p:sp>
        <p:nvSpPr>
          <p:cNvPr id="92168" name="Line 11"/>
          <p:cNvSpPr>
            <a:spLocks noChangeShapeType="1"/>
          </p:cNvSpPr>
          <p:nvPr/>
        </p:nvSpPr>
        <p:spPr bwMode="auto">
          <a:xfrm>
            <a:off x="4876800" y="4876800"/>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169" name="Oval 12"/>
          <p:cNvSpPr>
            <a:spLocks noChangeArrowheads="1"/>
          </p:cNvSpPr>
          <p:nvPr/>
        </p:nvSpPr>
        <p:spPr bwMode="auto">
          <a:xfrm>
            <a:off x="3505200" y="5105400"/>
            <a:ext cx="2743200" cy="1219200"/>
          </a:xfrm>
          <a:prstGeom prst="ellipse">
            <a:avLst/>
          </a:prstGeom>
          <a:solidFill>
            <a:schemeClr val="accent1"/>
          </a:solidFill>
          <a:ln w="9525">
            <a:solidFill>
              <a:schemeClr val="tx1"/>
            </a:solidFill>
            <a:round/>
            <a:headEnd/>
            <a:tailEnd/>
          </a:ln>
        </p:spPr>
        <p:txBody>
          <a:bodyPr wrap="none" anchor="ctr"/>
          <a:lstStyle/>
          <a:p>
            <a:pPr algn="ctr"/>
            <a:r>
              <a:rPr lang="en-US" sz="1400"/>
              <a:t>XII-VII nv </a:t>
            </a:r>
          </a:p>
          <a:p>
            <a:pPr algn="ctr"/>
            <a:r>
              <a:rPr lang="en-US" sz="1400"/>
              <a:t>Anastomosis after</a:t>
            </a:r>
          </a:p>
          <a:p>
            <a:pPr algn="ctr"/>
            <a:r>
              <a:rPr lang="en-US" sz="1400"/>
              <a:t>3-4 weeks</a:t>
            </a:r>
          </a:p>
        </p:txBody>
      </p:sp>
      <p:sp>
        <p:nvSpPr>
          <p:cNvPr id="92170" name="Line 13"/>
          <p:cNvSpPr>
            <a:spLocks noChangeShapeType="1"/>
          </p:cNvSpPr>
          <p:nvPr/>
        </p:nvSpPr>
        <p:spPr bwMode="auto">
          <a:xfrm>
            <a:off x="8001000" y="48768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2171" name="Oval 14"/>
          <p:cNvSpPr>
            <a:spLocks noChangeArrowheads="1"/>
          </p:cNvSpPr>
          <p:nvPr/>
        </p:nvSpPr>
        <p:spPr bwMode="auto">
          <a:xfrm>
            <a:off x="6477000" y="5181600"/>
            <a:ext cx="2438400" cy="1143000"/>
          </a:xfrm>
          <a:prstGeom prst="ellipse">
            <a:avLst/>
          </a:prstGeom>
          <a:solidFill>
            <a:schemeClr val="accent1"/>
          </a:solidFill>
          <a:ln w="9525">
            <a:solidFill>
              <a:schemeClr val="tx1"/>
            </a:solidFill>
            <a:round/>
            <a:headEnd/>
            <a:tailEnd/>
          </a:ln>
        </p:spPr>
        <p:txBody>
          <a:bodyPr wrap="none" anchor="ctr"/>
          <a:lstStyle/>
          <a:p>
            <a:pPr algn="ctr"/>
            <a:r>
              <a:rPr lang="en-US" sz="1400"/>
              <a:t>Wait till 1 yr</a:t>
            </a:r>
          </a:p>
          <a:p>
            <a:pPr algn="ctr"/>
            <a:r>
              <a:rPr lang="en-US" sz="1400"/>
              <a:t>90% pts will have</a:t>
            </a:r>
          </a:p>
          <a:p>
            <a:pPr algn="ctr"/>
            <a:r>
              <a:rPr lang="en-US" sz="1400"/>
              <a:t>Adequate, though delayed</a:t>
            </a:r>
          </a:p>
          <a:p>
            <a:pPr algn="ctr"/>
            <a:r>
              <a:rPr lang="en-US" sz="1400"/>
              <a:t>Functional recovery</a:t>
            </a:r>
          </a:p>
        </p:txBody>
      </p:sp>
    </p:spTree>
  </p:cSld>
  <p:clrMapOvr>
    <a:masterClrMapping/>
  </p:clrMapOvr>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4"/>
          <p:cNvSpPr>
            <a:spLocks noGrp="1" noChangeArrowheads="1"/>
          </p:cNvSpPr>
          <p:nvPr>
            <p:ph type="title"/>
          </p:nvPr>
        </p:nvSpPr>
        <p:spPr>
          <a:xfrm>
            <a:off x="990600" y="228600"/>
            <a:ext cx="7772400" cy="868363"/>
          </a:xfrm>
        </p:spPr>
        <p:txBody>
          <a:bodyPr/>
          <a:lstStyle/>
          <a:p>
            <a:pPr algn="ctr" eaLnBrk="1" hangingPunct="1"/>
            <a:r>
              <a:rPr lang="en-US">
                <a:latin typeface="Franklin Gothic Book" charset="0"/>
                <a:ea typeface="MS PGothic" charset="0"/>
              </a:rPr>
              <a:t>Facial reanimation procedures</a:t>
            </a:r>
          </a:p>
        </p:txBody>
      </p:sp>
      <p:sp>
        <p:nvSpPr>
          <p:cNvPr id="93186" name="Rectangle 5"/>
          <p:cNvSpPr>
            <a:spLocks noGrp="1" noChangeArrowheads="1"/>
          </p:cNvSpPr>
          <p:nvPr>
            <p:ph sz="quarter" idx="1"/>
          </p:nvPr>
        </p:nvSpPr>
        <p:spPr>
          <a:xfrm>
            <a:off x="533400" y="1143000"/>
            <a:ext cx="3749675" cy="2362200"/>
          </a:xfrm>
        </p:spPr>
        <p:txBody>
          <a:bodyPr/>
          <a:lstStyle/>
          <a:p>
            <a:pPr eaLnBrk="1" hangingPunct="1">
              <a:lnSpc>
                <a:spcPct val="80000"/>
              </a:lnSpc>
            </a:pPr>
            <a:r>
              <a:rPr lang="en-US" sz="2200" b="1">
                <a:latin typeface="Perpetua" charset="0"/>
                <a:ea typeface="MS PGothic" charset="0"/>
              </a:rPr>
              <a:t>Dynamic procedures-</a:t>
            </a:r>
          </a:p>
          <a:p>
            <a:pPr eaLnBrk="1" hangingPunct="1">
              <a:lnSpc>
                <a:spcPct val="80000"/>
              </a:lnSpc>
              <a:buFont typeface="Wingdings" charset="0"/>
              <a:buNone/>
            </a:pPr>
            <a:r>
              <a:rPr lang="en-US" sz="2200">
                <a:latin typeface="Perpetua" charset="0"/>
                <a:ea typeface="MS PGothic" charset="0"/>
              </a:rPr>
              <a:t>     </a:t>
            </a:r>
            <a:r>
              <a:rPr lang="en-US" sz="2200">
                <a:solidFill>
                  <a:schemeClr val="accent2"/>
                </a:solidFill>
                <a:latin typeface="Perpetua" charset="0"/>
                <a:ea typeface="MS PGothic" charset="0"/>
              </a:rPr>
              <a:t>improve facial tone &amp;   motor function</a:t>
            </a:r>
          </a:p>
          <a:p>
            <a:pPr lvl="2" eaLnBrk="1" hangingPunct="1">
              <a:lnSpc>
                <a:spcPct val="80000"/>
              </a:lnSpc>
            </a:pPr>
            <a:r>
              <a:rPr lang="en-US" sz="1900">
                <a:latin typeface="Perpetua" charset="0"/>
                <a:ea typeface="MS PGothic" charset="0"/>
              </a:rPr>
              <a:t>Primary nerve repair</a:t>
            </a:r>
          </a:p>
          <a:p>
            <a:pPr lvl="2" eaLnBrk="1" hangingPunct="1">
              <a:lnSpc>
                <a:spcPct val="80000"/>
              </a:lnSpc>
            </a:pPr>
            <a:r>
              <a:rPr lang="en-US" sz="1900">
                <a:latin typeface="Perpetua" charset="0"/>
                <a:ea typeface="MS PGothic" charset="0"/>
              </a:rPr>
              <a:t>Nerve grafting</a:t>
            </a:r>
          </a:p>
          <a:p>
            <a:pPr lvl="2" eaLnBrk="1" hangingPunct="1">
              <a:lnSpc>
                <a:spcPct val="80000"/>
              </a:lnSpc>
            </a:pPr>
            <a:r>
              <a:rPr lang="en-US" sz="1900">
                <a:latin typeface="Perpetua" charset="0"/>
                <a:ea typeface="MS PGothic" charset="0"/>
              </a:rPr>
              <a:t>Neuromuscular pedicle grafts</a:t>
            </a:r>
          </a:p>
          <a:p>
            <a:pPr lvl="2" eaLnBrk="1" hangingPunct="1">
              <a:lnSpc>
                <a:spcPct val="80000"/>
              </a:lnSpc>
            </a:pPr>
            <a:r>
              <a:rPr lang="en-US" sz="1900">
                <a:latin typeface="Perpetua" charset="0"/>
                <a:ea typeface="MS PGothic" charset="0"/>
              </a:rPr>
              <a:t>Regional ms. Transposition</a:t>
            </a:r>
          </a:p>
          <a:p>
            <a:pPr lvl="2" eaLnBrk="1" hangingPunct="1">
              <a:lnSpc>
                <a:spcPct val="80000"/>
              </a:lnSpc>
            </a:pPr>
            <a:r>
              <a:rPr lang="en-US" sz="1900">
                <a:latin typeface="Perpetua" charset="0"/>
                <a:ea typeface="MS PGothic" charset="0"/>
              </a:rPr>
              <a:t>Microvascular muscle transfers</a:t>
            </a:r>
          </a:p>
          <a:p>
            <a:pPr lvl="2" eaLnBrk="1" hangingPunct="1">
              <a:lnSpc>
                <a:spcPct val="80000"/>
              </a:lnSpc>
              <a:buFont typeface="Wingdings" charset="0"/>
              <a:buNone/>
            </a:pPr>
            <a:endParaRPr lang="en-US" sz="1900">
              <a:latin typeface="Perpetua" charset="0"/>
              <a:ea typeface="MS PGothic" charset="0"/>
            </a:endParaRPr>
          </a:p>
          <a:p>
            <a:pPr lvl="2" eaLnBrk="1" hangingPunct="1">
              <a:lnSpc>
                <a:spcPct val="80000"/>
              </a:lnSpc>
            </a:pPr>
            <a:endParaRPr lang="en-US" sz="1900">
              <a:latin typeface="Perpetua" charset="0"/>
              <a:ea typeface="MS PGothic" charset="0"/>
            </a:endParaRPr>
          </a:p>
          <a:p>
            <a:pPr eaLnBrk="1" hangingPunct="1">
              <a:lnSpc>
                <a:spcPct val="80000"/>
              </a:lnSpc>
            </a:pPr>
            <a:endParaRPr lang="en-US" sz="2200">
              <a:latin typeface="Perpetua" charset="0"/>
              <a:ea typeface="MS PGothic" charset="0"/>
            </a:endParaRPr>
          </a:p>
          <a:p>
            <a:pPr lvl="2" eaLnBrk="1" hangingPunct="1">
              <a:lnSpc>
                <a:spcPct val="80000"/>
              </a:lnSpc>
              <a:buFont typeface="Wingdings" charset="0"/>
              <a:buNone/>
            </a:pPr>
            <a:endParaRPr lang="en-US" sz="1900">
              <a:latin typeface="Perpetua" charset="0"/>
              <a:ea typeface="MS PGothic" charset="0"/>
            </a:endParaRPr>
          </a:p>
          <a:p>
            <a:pPr eaLnBrk="1" hangingPunct="1">
              <a:lnSpc>
                <a:spcPct val="80000"/>
              </a:lnSpc>
            </a:pPr>
            <a:endParaRPr lang="en-US" sz="2200">
              <a:latin typeface="Perpetua" charset="0"/>
              <a:ea typeface="MS PGothic" charset="0"/>
            </a:endParaRPr>
          </a:p>
        </p:txBody>
      </p:sp>
      <p:sp>
        <p:nvSpPr>
          <p:cNvPr id="93187" name="Rectangle 6"/>
          <p:cNvSpPr>
            <a:spLocks noGrp="1" noChangeArrowheads="1"/>
          </p:cNvSpPr>
          <p:nvPr>
            <p:ph sz="quarter" idx="2"/>
          </p:nvPr>
        </p:nvSpPr>
        <p:spPr>
          <a:xfrm>
            <a:off x="5181600" y="1143000"/>
            <a:ext cx="3749675" cy="2895600"/>
          </a:xfrm>
        </p:spPr>
        <p:txBody>
          <a:bodyPr/>
          <a:lstStyle/>
          <a:p>
            <a:pPr eaLnBrk="1" hangingPunct="1">
              <a:lnSpc>
                <a:spcPct val="80000"/>
              </a:lnSpc>
            </a:pPr>
            <a:r>
              <a:rPr lang="en-US" sz="2200" b="1">
                <a:latin typeface="Perpetua" charset="0"/>
                <a:ea typeface="MS PGothic" charset="0"/>
              </a:rPr>
              <a:t>Static procedures-</a:t>
            </a:r>
          </a:p>
          <a:p>
            <a:pPr eaLnBrk="1" hangingPunct="1">
              <a:lnSpc>
                <a:spcPct val="80000"/>
              </a:lnSpc>
              <a:buFont typeface="Wingdings" charset="0"/>
              <a:buNone/>
            </a:pPr>
            <a:r>
              <a:rPr lang="en-US" sz="2200">
                <a:solidFill>
                  <a:schemeClr val="accent2"/>
                </a:solidFill>
                <a:latin typeface="Perpetua" charset="0"/>
                <a:ea typeface="MS PGothic" charset="0"/>
              </a:rPr>
              <a:t>  -  add support and symmetry to the patient</a:t>
            </a:r>
            <a:r>
              <a:rPr lang="ja-JP" altLang="en-US" sz="2200">
                <a:solidFill>
                  <a:schemeClr val="accent2"/>
                </a:solidFill>
                <a:latin typeface="Perpetua" charset="0"/>
                <a:ea typeface="MS PGothic" charset="0"/>
              </a:rPr>
              <a:t>’</a:t>
            </a:r>
            <a:r>
              <a:rPr lang="en-US" altLang="ja-JP" sz="2200">
                <a:solidFill>
                  <a:schemeClr val="accent2"/>
                </a:solidFill>
                <a:latin typeface="Perpetua" charset="0"/>
                <a:ea typeface="MS PGothic" charset="0"/>
              </a:rPr>
              <a:t>s face at rest</a:t>
            </a:r>
          </a:p>
          <a:p>
            <a:pPr eaLnBrk="1" hangingPunct="1">
              <a:lnSpc>
                <a:spcPct val="80000"/>
              </a:lnSpc>
              <a:buFont typeface="Wingdings" charset="0"/>
              <a:buNone/>
            </a:pPr>
            <a:r>
              <a:rPr lang="en-US" sz="2200">
                <a:solidFill>
                  <a:schemeClr val="accent2"/>
                </a:solidFill>
                <a:latin typeface="Perpetua" charset="0"/>
                <a:ea typeface="MS PGothic" charset="0"/>
              </a:rPr>
              <a:t>  - </a:t>
            </a:r>
            <a:r>
              <a:rPr lang="en-US" sz="2200">
                <a:latin typeface="Perpetua" charset="0"/>
                <a:ea typeface="MS PGothic" charset="0"/>
              </a:rPr>
              <a:t>supplement results of nerve grafting/ dynamic procedures</a:t>
            </a:r>
            <a:endParaRPr lang="en-US" sz="2200" b="1">
              <a:latin typeface="Perpetua" charset="0"/>
              <a:ea typeface="MS PGothic" charset="0"/>
            </a:endParaRPr>
          </a:p>
          <a:p>
            <a:pPr lvl="2" eaLnBrk="1" hangingPunct="1">
              <a:lnSpc>
                <a:spcPct val="80000"/>
              </a:lnSpc>
            </a:pPr>
            <a:r>
              <a:rPr lang="en-US" sz="1900">
                <a:latin typeface="Perpetua" charset="0"/>
                <a:ea typeface="MS PGothic" charset="0"/>
              </a:rPr>
              <a:t>Gold weight implantation in upper eyelid</a:t>
            </a:r>
          </a:p>
          <a:p>
            <a:pPr lvl="2" eaLnBrk="1" hangingPunct="1">
              <a:lnSpc>
                <a:spcPct val="80000"/>
              </a:lnSpc>
            </a:pPr>
            <a:r>
              <a:rPr lang="en-US" sz="1900">
                <a:latin typeface="Perpetua" charset="0"/>
                <a:ea typeface="MS PGothic" charset="0"/>
              </a:rPr>
              <a:t>Lower lid ectropion correction</a:t>
            </a:r>
          </a:p>
        </p:txBody>
      </p:sp>
      <p:sp>
        <p:nvSpPr>
          <p:cNvPr id="5" name="Rectangle 3"/>
          <p:cNvSpPr txBox="1">
            <a:spLocks noChangeArrowheads="1"/>
          </p:cNvSpPr>
          <p:nvPr/>
        </p:nvSpPr>
        <p:spPr bwMode="auto">
          <a:xfrm>
            <a:off x="381000" y="3657600"/>
            <a:ext cx="6858000" cy="2819400"/>
          </a:xfrm>
          <a:prstGeom prst="rect">
            <a:avLst/>
          </a:prstGeom>
          <a:noFill/>
          <a:ln w="9525">
            <a:noFill/>
            <a:miter lim="800000"/>
            <a:headEnd/>
            <a:tailEnd/>
          </a:ln>
        </p:spPr>
        <p:txBody>
          <a:bodyPr/>
          <a:lstStyle/>
          <a:p>
            <a:pPr marL="273050" indent="-273050" eaLnBrk="1" hangingPunct="1">
              <a:lnSpc>
                <a:spcPct val="90000"/>
              </a:lnSpc>
              <a:spcBef>
                <a:spcPts val="575"/>
              </a:spcBef>
              <a:buClr>
                <a:schemeClr val="accent1"/>
              </a:buClr>
              <a:buSzPct val="85000"/>
              <a:buFont typeface="Wingdings 2" pitchFamily="18" charset="2"/>
              <a:buChar char=""/>
              <a:defRPr/>
            </a:pPr>
            <a:r>
              <a:rPr lang="en-US" sz="2000" b="1" dirty="0">
                <a:latin typeface="+mn-lt"/>
                <a:ea typeface="+mn-ea"/>
                <a:cs typeface="+mn-cs"/>
              </a:rPr>
              <a:t>Ideal</a:t>
            </a:r>
            <a:r>
              <a:rPr lang="en-US" sz="2000" dirty="0">
                <a:latin typeface="+mn-lt"/>
                <a:ea typeface="+mn-ea"/>
                <a:cs typeface="+mn-cs"/>
              </a:rPr>
              <a:t>- directly re-establishing facial nerve continuity</a:t>
            </a:r>
          </a:p>
          <a:p>
            <a:pPr marL="273050" indent="-273050" eaLnBrk="1" hangingPunct="1">
              <a:lnSpc>
                <a:spcPct val="90000"/>
              </a:lnSpc>
              <a:spcBef>
                <a:spcPts val="575"/>
              </a:spcBef>
              <a:buClr>
                <a:schemeClr val="accent1"/>
              </a:buClr>
              <a:buSzPct val="85000"/>
              <a:buFont typeface="Wingdings 2" pitchFamily="18" charset="2"/>
              <a:buChar char=""/>
              <a:defRPr/>
            </a:pPr>
            <a:r>
              <a:rPr lang="en-US" sz="2000" b="1" dirty="0">
                <a:latin typeface="+mn-lt"/>
                <a:ea typeface="+mn-ea"/>
                <a:cs typeface="+mn-cs"/>
              </a:rPr>
              <a:t>Nerve interposition grafting-</a:t>
            </a:r>
            <a:r>
              <a:rPr lang="en-US" sz="2000" dirty="0">
                <a:latin typeface="+mn-lt"/>
                <a:ea typeface="+mn-ea"/>
                <a:cs typeface="+mn-cs"/>
              </a:rPr>
              <a:t> </a:t>
            </a:r>
          </a:p>
          <a:p>
            <a:pPr marL="547688" lvl="1" indent="-228600" eaLnBrk="1" hangingPunct="1">
              <a:lnSpc>
                <a:spcPct val="90000"/>
              </a:lnSpc>
              <a:spcBef>
                <a:spcPts val="375"/>
              </a:spcBef>
              <a:buClr>
                <a:schemeClr val="accent2"/>
              </a:buClr>
              <a:buSzPct val="85000"/>
              <a:buFont typeface="Wingdings 2" pitchFamily="18" charset="2"/>
              <a:buChar char=""/>
              <a:defRPr/>
            </a:pPr>
            <a:r>
              <a:rPr lang="en-US" sz="1800" dirty="0">
                <a:latin typeface="+mn-lt"/>
                <a:ea typeface="+mn-ea"/>
                <a:cs typeface="+mn-cs"/>
              </a:rPr>
              <a:t>Can be performed </a:t>
            </a:r>
            <a:r>
              <a:rPr lang="en-US" sz="1800" dirty="0" err="1">
                <a:latin typeface="+mn-lt"/>
                <a:ea typeface="+mn-ea"/>
                <a:cs typeface="+mn-cs"/>
              </a:rPr>
              <a:t>upto</a:t>
            </a:r>
            <a:r>
              <a:rPr lang="en-US" sz="1800" dirty="0">
                <a:latin typeface="+mn-lt"/>
                <a:ea typeface="+mn-ea"/>
                <a:cs typeface="+mn-cs"/>
              </a:rPr>
              <a:t> 1 year after injury</a:t>
            </a:r>
          </a:p>
          <a:p>
            <a:pPr marL="547688" lvl="1" indent="-228600" eaLnBrk="1" hangingPunct="1">
              <a:lnSpc>
                <a:spcPct val="90000"/>
              </a:lnSpc>
              <a:spcBef>
                <a:spcPts val="375"/>
              </a:spcBef>
              <a:buClr>
                <a:schemeClr val="accent2"/>
              </a:buClr>
              <a:buSzPct val="85000"/>
              <a:buFont typeface="Wingdings 2" pitchFamily="18" charset="2"/>
              <a:buChar char=""/>
              <a:defRPr/>
            </a:pPr>
            <a:r>
              <a:rPr lang="en-US" sz="1800" dirty="0">
                <a:latin typeface="+mn-lt"/>
                <a:ea typeface="+mn-ea"/>
                <a:cs typeface="+mn-cs"/>
              </a:rPr>
              <a:t>Results best if performed within 30 days</a:t>
            </a:r>
          </a:p>
          <a:p>
            <a:pPr marL="547688" lvl="1" indent="-228600" eaLnBrk="1" hangingPunct="1">
              <a:lnSpc>
                <a:spcPct val="90000"/>
              </a:lnSpc>
              <a:spcBef>
                <a:spcPts val="375"/>
              </a:spcBef>
              <a:buClr>
                <a:schemeClr val="accent2"/>
              </a:buClr>
              <a:buSzPct val="85000"/>
              <a:buFont typeface="Wingdings 2" pitchFamily="18" charset="2"/>
              <a:buChar char=""/>
              <a:defRPr/>
            </a:pPr>
            <a:r>
              <a:rPr lang="en-US" sz="1800" dirty="0">
                <a:latin typeface="+mn-lt"/>
                <a:ea typeface="+mn-ea"/>
                <a:cs typeface="+mn-cs"/>
              </a:rPr>
              <a:t>Results poor if performed&gt; 2yrs after injury, consider </a:t>
            </a:r>
            <a:r>
              <a:rPr lang="en-US" sz="1800" dirty="0" err="1">
                <a:latin typeface="+mn-lt"/>
                <a:ea typeface="+mn-ea"/>
                <a:cs typeface="+mn-cs"/>
              </a:rPr>
              <a:t>ms.</a:t>
            </a:r>
            <a:r>
              <a:rPr lang="en-US" sz="1800" dirty="0">
                <a:latin typeface="+mn-lt"/>
                <a:ea typeface="+mn-ea"/>
                <a:cs typeface="+mn-cs"/>
              </a:rPr>
              <a:t> transposition in such cases</a:t>
            </a:r>
          </a:p>
          <a:p>
            <a:pPr marL="822325" lvl="2" indent="-228600" eaLnBrk="1" hangingPunct="1">
              <a:lnSpc>
                <a:spcPct val="90000"/>
              </a:lnSpc>
              <a:spcBef>
                <a:spcPts val="375"/>
              </a:spcBef>
              <a:buClr>
                <a:srgbClr val="E6B1AB"/>
              </a:buClr>
              <a:buSzPct val="85000"/>
              <a:buFont typeface="Wingdings 2" pitchFamily="18" charset="2"/>
              <a:buChar char=""/>
              <a:defRPr/>
            </a:pPr>
            <a:r>
              <a:rPr lang="en-US" sz="1800" dirty="0">
                <a:solidFill>
                  <a:schemeClr val="accent2"/>
                </a:solidFill>
                <a:latin typeface="+mn-lt"/>
                <a:ea typeface="+mn-ea"/>
                <a:cs typeface="+mn-cs"/>
              </a:rPr>
              <a:t>Hypoglossal-facial </a:t>
            </a:r>
            <a:r>
              <a:rPr lang="en-US" sz="1800" dirty="0" err="1">
                <a:solidFill>
                  <a:schemeClr val="accent2"/>
                </a:solidFill>
                <a:latin typeface="+mn-lt"/>
                <a:ea typeface="+mn-ea"/>
                <a:cs typeface="+mn-cs"/>
              </a:rPr>
              <a:t>anastomosis</a:t>
            </a:r>
            <a:endParaRPr lang="en-US" sz="1800" dirty="0">
              <a:solidFill>
                <a:schemeClr val="accent2"/>
              </a:solidFill>
              <a:latin typeface="+mn-lt"/>
              <a:ea typeface="+mn-ea"/>
              <a:cs typeface="+mn-cs"/>
            </a:endParaRPr>
          </a:p>
          <a:p>
            <a:pPr marL="822325" lvl="2" indent="-228600" eaLnBrk="1" hangingPunct="1">
              <a:lnSpc>
                <a:spcPct val="90000"/>
              </a:lnSpc>
              <a:spcBef>
                <a:spcPts val="375"/>
              </a:spcBef>
              <a:buClr>
                <a:srgbClr val="E6B1AB"/>
              </a:buClr>
              <a:buSzPct val="85000"/>
              <a:buFont typeface="Wingdings 2" pitchFamily="18" charset="2"/>
              <a:buChar char=""/>
              <a:defRPr/>
            </a:pPr>
            <a:r>
              <a:rPr lang="en-US" sz="1800" dirty="0">
                <a:solidFill>
                  <a:schemeClr val="accent2"/>
                </a:solidFill>
                <a:latin typeface="+mn-lt"/>
                <a:ea typeface="+mn-ea"/>
                <a:cs typeface="+mn-cs"/>
              </a:rPr>
              <a:t>Spinal accessory-facial </a:t>
            </a:r>
            <a:r>
              <a:rPr lang="en-US" sz="1800" dirty="0" err="1">
                <a:solidFill>
                  <a:schemeClr val="accent2"/>
                </a:solidFill>
                <a:latin typeface="+mn-lt"/>
                <a:ea typeface="+mn-ea"/>
                <a:cs typeface="+mn-cs"/>
              </a:rPr>
              <a:t>anastomosis</a:t>
            </a:r>
            <a:endParaRPr lang="en-US" sz="1800" dirty="0">
              <a:solidFill>
                <a:schemeClr val="accent2"/>
              </a:solidFill>
              <a:latin typeface="+mn-lt"/>
              <a:ea typeface="+mn-ea"/>
              <a:cs typeface="+mn-cs"/>
            </a:endParaRPr>
          </a:p>
          <a:p>
            <a:pPr marL="822325" lvl="2" indent="-228600" eaLnBrk="1" hangingPunct="1">
              <a:lnSpc>
                <a:spcPct val="90000"/>
              </a:lnSpc>
              <a:spcBef>
                <a:spcPts val="375"/>
              </a:spcBef>
              <a:buClr>
                <a:srgbClr val="E6B1AB"/>
              </a:buClr>
              <a:buSzPct val="85000"/>
              <a:buFont typeface="Wingdings 2" pitchFamily="18" charset="2"/>
              <a:buChar char=""/>
              <a:defRPr/>
            </a:pPr>
            <a:r>
              <a:rPr lang="en-US" sz="1800" dirty="0" err="1">
                <a:solidFill>
                  <a:schemeClr val="accent2"/>
                </a:solidFill>
                <a:latin typeface="+mn-lt"/>
                <a:ea typeface="+mn-ea"/>
                <a:cs typeface="+mn-cs"/>
              </a:rPr>
              <a:t>Phrenic</a:t>
            </a:r>
            <a:r>
              <a:rPr lang="en-US" sz="1800" dirty="0">
                <a:solidFill>
                  <a:schemeClr val="accent2"/>
                </a:solidFill>
                <a:latin typeface="+mn-lt"/>
                <a:ea typeface="+mn-ea"/>
                <a:cs typeface="+mn-cs"/>
              </a:rPr>
              <a:t>-facial </a:t>
            </a:r>
            <a:r>
              <a:rPr lang="en-US" sz="1800" dirty="0" err="1">
                <a:solidFill>
                  <a:schemeClr val="accent2"/>
                </a:solidFill>
                <a:latin typeface="+mn-lt"/>
                <a:ea typeface="+mn-ea"/>
                <a:cs typeface="+mn-cs"/>
              </a:rPr>
              <a:t>anastomosis</a:t>
            </a:r>
            <a:endParaRPr lang="en-US" sz="1800" dirty="0">
              <a:solidFill>
                <a:schemeClr val="accent2"/>
              </a:solidFill>
              <a:latin typeface="+mn-lt"/>
              <a:ea typeface="+mn-ea"/>
              <a:cs typeface="+mn-cs"/>
            </a:endParaRPr>
          </a:p>
          <a:p>
            <a:pPr marL="547688" lvl="1" indent="-228600" eaLnBrk="1" hangingPunct="1">
              <a:lnSpc>
                <a:spcPct val="90000"/>
              </a:lnSpc>
              <a:spcBef>
                <a:spcPts val="375"/>
              </a:spcBef>
              <a:buClr>
                <a:schemeClr val="accent2"/>
              </a:buClr>
              <a:buSzPct val="85000"/>
              <a:buFont typeface="Wingdings 2" pitchFamily="18" charset="2"/>
              <a:buChar char=""/>
              <a:defRPr/>
            </a:pPr>
            <a:endParaRPr lang="en-US" sz="2200" dirty="0">
              <a:solidFill>
                <a:schemeClr val="accent2"/>
              </a:solidFill>
              <a:latin typeface="+mn-lt"/>
              <a:ea typeface="+mn-ea"/>
              <a:cs typeface="+mn-cs"/>
            </a:endParaRPr>
          </a:p>
          <a:p>
            <a:pPr marL="547688" lvl="1" indent="-228600" eaLnBrk="1" hangingPunct="1">
              <a:lnSpc>
                <a:spcPct val="90000"/>
              </a:lnSpc>
              <a:spcBef>
                <a:spcPts val="375"/>
              </a:spcBef>
              <a:buClr>
                <a:schemeClr val="accent2"/>
              </a:buClr>
              <a:buSzPct val="85000"/>
              <a:buFont typeface="Wingdings 2" pitchFamily="18" charset="2"/>
              <a:buChar char=""/>
              <a:defRPr/>
            </a:pPr>
            <a:endParaRPr lang="en-US" sz="2200" dirty="0">
              <a:solidFill>
                <a:schemeClr val="accent2"/>
              </a:solidFill>
              <a:latin typeface="+mn-lt"/>
              <a:ea typeface="+mn-ea"/>
              <a:cs typeface="+mn-cs"/>
            </a:endParaRPr>
          </a:p>
          <a:p>
            <a:pPr marL="1096963" lvl="3" indent="-228600" eaLnBrk="1" hangingPunct="1">
              <a:lnSpc>
                <a:spcPct val="90000"/>
              </a:lnSpc>
              <a:spcBef>
                <a:spcPts val="375"/>
              </a:spcBef>
              <a:buClr>
                <a:srgbClr val="A28E6A"/>
              </a:buClr>
              <a:buSzPct val="80000"/>
              <a:buFont typeface="Wingdings 2" pitchFamily="18" charset="2"/>
              <a:buChar char=""/>
              <a:defRPr/>
            </a:pPr>
            <a:endParaRPr lang="en-US" sz="1800" dirty="0">
              <a:latin typeface="+mn-lt"/>
              <a:ea typeface="+mn-ea"/>
              <a:cs typeface="+mn-cs"/>
            </a:endParaRPr>
          </a:p>
          <a:p>
            <a:pPr marL="273050" indent="-273050" eaLnBrk="1" hangingPunct="1">
              <a:lnSpc>
                <a:spcPct val="90000"/>
              </a:lnSpc>
              <a:spcBef>
                <a:spcPts val="575"/>
              </a:spcBef>
              <a:buClr>
                <a:schemeClr val="accent1"/>
              </a:buClr>
              <a:buSzPct val="85000"/>
              <a:buFont typeface="Wingdings 2" pitchFamily="18" charset="2"/>
              <a:buChar char=""/>
              <a:defRPr/>
            </a:pPr>
            <a:endParaRPr lang="en-US" sz="2600" dirty="0">
              <a:latin typeface="+mn-lt"/>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eaLnBrk="1" hangingPunct="1"/>
            <a:r>
              <a:rPr lang="en-US">
                <a:latin typeface="Franklin Gothic Book" charset="0"/>
                <a:ea typeface="MS PGothic" charset="0"/>
              </a:rPr>
              <a:t>What do patients complain of ?</a:t>
            </a:r>
          </a:p>
        </p:txBody>
      </p:sp>
      <p:sp>
        <p:nvSpPr>
          <p:cNvPr id="3" name="Content Placeholder 2"/>
          <p:cNvSpPr>
            <a:spLocks noGrp="1"/>
          </p:cNvSpPr>
          <p:nvPr>
            <p:ph sz="quarter" idx="1"/>
          </p:nvPr>
        </p:nvSpPr>
        <p:spPr>
          <a:xfrm>
            <a:off x="381000" y="1828800"/>
            <a:ext cx="5943600" cy="4572000"/>
          </a:xfrm>
        </p:spPr>
        <p:txBody>
          <a:bodyPr/>
          <a:lstStyle/>
          <a:p>
            <a:pPr eaLnBrk="1" hangingPunct="1">
              <a:lnSpc>
                <a:spcPct val="80000"/>
              </a:lnSpc>
            </a:pPr>
            <a:r>
              <a:rPr lang="en-US" sz="2400" u="sng">
                <a:latin typeface="Perpetua" charset="0"/>
                <a:ea typeface="MS PGothic" charset="0"/>
              </a:rPr>
              <a:t>Hearing loss</a:t>
            </a:r>
          </a:p>
          <a:p>
            <a:pPr lvl="1" eaLnBrk="1" hangingPunct="1">
              <a:lnSpc>
                <a:spcPct val="80000"/>
              </a:lnSpc>
            </a:pPr>
            <a:r>
              <a:rPr lang="en-US" sz="2200">
                <a:latin typeface="Perpetua" charset="0"/>
                <a:ea typeface="MS PGothic" charset="0"/>
              </a:rPr>
              <a:t>95% of patients </a:t>
            </a:r>
          </a:p>
          <a:p>
            <a:pPr lvl="1" eaLnBrk="1" hangingPunct="1">
              <a:lnSpc>
                <a:spcPct val="80000"/>
              </a:lnSpc>
            </a:pPr>
            <a:r>
              <a:rPr lang="en-US" sz="2200">
                <a:latin typeface="Perpetua" charset="0"/>
                <a:ea typeface="MS PGothic" charset="0"/>
              </a:rPr>
              <a:t>Most have slowly progressive loss</a:t>
            </a:r>
          </a:p>
          <a:p>
            <a:pPr lvl="1" eaLnBrk="1" hangingPunct="1">
              <a:lnSpc>
                <a:spcPct val="80000"/>
              </a:lnSpc>
            </a:pPr>
            <a:r>
              <a:rPr lang="en-US" sz="2200">
                <a:latin typeface="Perpetua" charset="0"/>
                <a:ea typeface="MS PGothic" charset="0"/>
              </a:rPr>
              <a:t>20% have sudden HL</a:t>
            </a:r>
          </a:p>
          <a:p>
            <a:pPr lvl="1" eaLnBrk="1" hangingPunct="1">
              <a:lnSpc>
                <a:spcPct val="80000"/>
              </a:lnSpc>
            </a:pPr>
            <a:r>
              <a:rPr lang="en-US" sz="2200" u="sng">
                <a:latin typeface="Perpetua" charset="0"/>
                <a:ea typeface="MS PGothic" charset="0"/>
              </a:rPr>
              <a:t>Level of hearing loss is NOT a predictor of size</a:t>
            </a:r>
          </a:p>
          <a:p>
            <a:pPr eaLnBrk="1" hangingPunct="1">
              <a:lnSpc>
                <a:spcPct val="80000"/>
              </a:lnSpc>
            </a:pPr>
            <a:r>
              <a:rPr lang="en-US" sz="2400" u="sng">
                <a:latin typeface="Perpetua" charset="0"/>
                <a:ea typeface="MS PGothic" charset="0"/>
              </a:rPr>
              <a:t>Tinnitus</a:t>
            </a:r>
          </a:p>
          <a:p>
            <a:pPr lvl="1" eaLnBrk="1" hangingPunct="1">
              <a:lnSpc>
                <a:spcPct val="80000"/>
              </a:lnSpc>
            </a:pPr>
            <a:r>
              <a:rPr lang="en-US" sz="2200">
                <a:latin typeface="Perpetua" charset="0"/>
                <a:ea typeface="MS PGothic" charset="0"/>
              </a:rPr>
              <a:t>65% of patients</a:t>
            </a:r>
          </a:p>
          <a:p>
            <a:pPr lvl="1" eaLnBrk="1" hangingPunct="1">
              <a:lnSpc>
                <a:spcPct val="80000"/>
              </a:lnSpc>
            </a:pPr>
            <a:r>
              <a:rPr lang="en-US" sz="2200">
                <a:latin typeface="Perpetua" charset="0"/>
                <a:ea typeface="MS PGothic" charset="0"/>
              </a:rPr>
              <a:t>Usually constant with a high buzzing pitch</a:t>
            </a:r>
          </a:p>
          <a:p>
            <a:pPr eaLnBrk="1" hangingPunct="1">
              <a:lnSpc>
                <a:spcPct val="80000"/>
              </a:lnSpc>
            </a:pPr>
            <a:r>
              <a:rPr lang="en-US" sz="2400" u="sng">
                <a:latin typeface="Perpetua" charset="0"/>
                <a:ea typeface="MS PGothic" charset="0"/>
              </a:rPr>
              <a:t>Disequilibrium</a:t>
            </a:r>
          </a:p>
          <a:p>
            <a:pPr lvl="1" eaLnBrk="1" hangingPunct="1">
              <a:lnSpc>
                <a:spcPct val="80000"/>
              </a:lnSpc>
            </a:pPr>
            <a:r>
              <a:rPr lang="en-US" sz="2200">
                <a:latin typeface="Perpetua" charset="0"/>
                <a:ea typeface="MS PGothic" charset="0"/>
              </a:rPr>
              <a:t>60% of patients</a:t>
            </a:r>
          </a:p>
          <a:p>
            <a:pPr lvl="1" eaLnBrk="1" hangingPunct="1">
              <a:lnSpc>
                <a:spcPct val="80000"/>
              </a:lnSpc>
            </a:pPr>
            <a:r>
              <a:rPr lang="en-US" sz="2200">
                <a:latin typeface="Perpetua" charset="0"/>
                <a:ea typeface="MS PGothic" charset="0"/>
              </a:rPr>
              <a:t>Usually well-compensated</a:t>
            </a:r>
          </a:p>
          <a:p>
            <a:pPr eaLnBrk="1" hangingPunct="1">
              <a:lnSpc>
                <a:spcPct val="80000"/>
              </a:lnSpc>
            </a:pPr>
            <a:endParaRPr lang="en-US" sz="2400">
              <a:latin typeface="Perpetua" charset="0"/>
              <a:ea typeface="MS PGothic" charset="0"/>
            </a:endParaRPr>
          </a:p>
          <a:p>
            <a:pPr eaLnBrk="1" hangingPunct="1">
              <a:lnSpc>
                <a:spcPct val="80000"/>
              </a:lnSpc>
            </a:pPr>
            <a:endParaRPr lang="en-US" sz="2400">
              <a:latin typeface="Perpetua" charset="0"/>
              <a:ea typeface="MS PGothic"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Rectangle 4"/>
          <p:cNvSpPr>
            <a:spLocks noGrp="1" noChangeArrowheads="1"/>
          </p:cNvSpPr>
          <p:nvPr>
            <p:ph type="title"/>
          </p:nvPr>
        </p:nvSpPr>
        <p:spPr>
          <a:xfrm>
            <a:off x="914400" y="274638"/>
            <a:ext cx="7772400" cy="868362"/>
          </a:xfrm>
        </p:spPr>
        <p:txBody>
          <a:bodyPr/>
          <a:lstStyle/>
          <a:p>
            <a:pPr algn="ctr" eaLnBrk="1" hangingPunct="1"/>
            <a:r>
              <a:rPr lang="en-US">
                <a:latin typeface="Franklin Gothic Book" charset="0"/>
                <a:ea typeface="MS PGothic" charset="0"/>
              </a:rPr>
              <a:t>Hypoglossal-facial anastomosis</a:t>
            </a:r>
          </a:p>
        </p:txBody>
      </p:sp>
      <p:sp>
        <p:nvSpPr>
          <p:cNvPr id="94210" name="Rectangle 5"/>
          <p:cNvSpPr>
            <a:spLocks noGrp="1" noChangeArrowheads="1"/>
          </p:cNvSpPr>
          <p:nvPr>
            <p:ph sz="quarter" idx="1"/>
          </p:nvPr>
        </p:nvSpPr>
        <p:spPr>
          <a:xfrm>
            <a:off x="838200" y="1447800"/>
            <a:ext cx="3749675" cy="4572000"/>
          </a:xfrm>
        </p:spPr>
        <p:txBody>
          <a:bodyPr/>
          <a:lstStyle/>
          <a:p>
            <a:pPr eaLnBrk="1" hangingPunct="1"/>
            <a:r>
              <a:rPr lang="en-US" sz="2200" b="1">
                <a:latin typeface="Perpetua" charset="0"/>
                <a:ea typeface="MS PGothic" charset="0"/>
              </a:rPr>
              <a:t>Classical</a:t>
            </a:r>
          </a:p>
          <a:p>
            <a:pPr lvl="1" eaLnBrk="1" hangingPunct="1"/>
            <a:r>
              <a:rPr lang="en-US" sz="2000">
                <a:latin typeface="Perpetua" charset="0"/>
                <a:ea typeface="MS PGothic" charset="0"/>
              </a:rPr>
              <a:t>Baker &amp; Conley</a:t>
            </a:r>
          </a:p>
          <a:p>
            <a:pPr lvl="1" eaLnBrk="1" hangingPunct="1"/>
            <a:r>
              <a:rPr lang="en-US" sz="2000">
                <a:latin typeface="Perpetua" charset="0"/>
                <a:ea typeface="MS PGothic" charset="0"/>
              </a:rPr>
              <a:t>Entire proximal XII nv sutured to distal main trunk of VII nv</a:t>
            </a:r>
          </a:p>
          <a:p>
            <a:pPr lvl="1" eaLnBrk="1" hangingPunct="1"/>
            <a:r>
              <a:rPr lang="en-US" sz="2000">
                <a:latin typeface="Perpetua" charset="0"/>
                <a:ea typeface="MS PGothic" charset="0"/>
              </a:rPr>
              <a:t>Improvement in eye closure, facial tone &amp; facial asymmetry </a:t>
            </a:r>
          </a:p>
          <a:p>
            <a:pPr lvl="1" eaLnBrk="1" hangingPunct="1"/>
            <a:r>
              <a:rPr lang="en-US" sz="2000">
                <a:solidFill>
                  <a:schemeClr val="accent2"/>
                </a:solidFill>
                <a:latin typeface="Perpetua" charset="0"/>
                <a:ea typeface="MS PGothic" charset="0"/>
              </a:rPr>
              <a:t>Variable degree of tongue paralysis with resultant deglutition dysfunction</a:t>
            </a:r>
          </a:p>
        </p:txBody>
      </p:sp>
      <p:sp>
        <p:nvSpPr>
          <p:cNvPr id="94211" name="Rectangle 6"/>
          <p:cNvSpPr>
            <a:spLocks noGrp="1" noChangeArrowheads="1"/>
          </p:cNvSpPr>
          <p:nvPr>
            <p:ph sz="quarter" idx="2"/>
          </p:nvPr>
        </p:nvSpPr>
        <p:spPr>
          <a:xfrm>
            <a:off x="4953000" y="1447800"/>
            <a:ext cx="3749675" cy="4572000"/>
          </a:xfrm>
        </p:spPr>
        <p:txBody>
          <a:bodyPr/>
          <a:lstStyle/>
          <a:p>
            <a:pPr eaLnBrk="1" hangingPunct="1"/>
            <a:r>
              <a:rPr lang="en-US" sz="2200" b="1">
                <a:latin typeface="Perpetua" charset="0"/>
                <a:ea typeface="MS PGothic" charset="0"/>
              </a:rPr>
              <a:t>Modified</a:t>
            </a:r>
          </a:p>
          <a:p>
            <a:pPr lvl="1" eaLnBrk="1" hangingPunct="1"/>
            <a:r>
              <a:rPr lang="en-US" sz="2000">
                <a:latin typeface="Perpetua" charset="0"/>
                <a:ea typeface="MS PGothic" charset="0"/>
              </a:rPr>
              <a:t>May et al</a:t>
            </a:r>
          </a:p>
          <a:p>
            <a:pPr lvl="1" eaLnBrk="1" hangingPunct="1"/>
            <a:r>
              <a:rPr lang="en-US" sz="2000" i="1">
                <a:latin typeface="Perpetua" charset="0"/>
                <a:ea typeface="MS PGothic" charset="0"/>
              </a:rPr>
              <a:t>End-to-side(jump)</a:t>
            </a:r>
            <a:r>
              <a:rPr lang="en-US" sz="2000">
                <a:latin typeface="Perpetua" charset="0"/>
                <a:ea typeface="MS PGothic" charset="0"/>
              </a:rPr>
              <a:t> interposition nerve graft between XII nv and VII nv</a:t>
            </a:r>
          </a:p>
          <a:p>
            <a:pPr lvl="1" eaLnBrk="1" hangingPunct="1"/>
            <a:r>
              <a:rPr lang="en-US" sz="2000">
                <a:latin typeface="Perpetua" charset="0"/>
                <a:ea typeface="MS PGothic" charset="0"/>
              </a:rPr>
              <a:t>Preserved tongue function in &gt; 90% cases</a:t>
            </a:r>
          </a:p>
          <a:p>
            <a:pPr lvl="1" eaLnBrk="1" hangingPunct="1"/>
            <a:endParaRPr lang="en-US" sz="2000">
              <a:latin typeface="Perpetua" charset="0"/>
              <a:ea typeface="MS PGothic" charset="0"/>
            </a:endParaRPr>
          </a:p>
        </p:txBody>
      </p:sp>
    </p:spTree>
  </p:cSld>
  <p:clrMapOvr>
    <a:masterClrMapping/>
  </p:clrMapOvr>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2"/>
          <p:cNvSpPr>
            <a:spLocks noGrp="1" noChangeArrowheads="1"/>
          </p:cNvSpPr>
          <p:nvPr>
            <p:ph type="title"/>
          </p:nvPr>
        </p:nvSpPr>
        <p:spPr>
          <a:xfrm>
            <a:off x="914400" y="274638"/>
            <a:ext cx="7772400" cy="715962"/>
          </a:xfrm>
        </p:spPr>
        <p:txBody>
          <a:bodyPr/>
          <a:lstStyle/>
          <a:p>
            <a:pPr algn="ctr" eaLnBrk="1" hangingPunct="1"/>
            <a:r>
              <a:rPr lang="en-US">
                <a:latin typeface="Franklin Gothic Book" charset="0"/>
                <a:ea typeface="MS PGothic" charset="0"/>
              </a:rPr>
              <a:t>Muscle transposition</a:t>
            </a:r>
          </a:p>
        </p:txBody>
      </p:sp>
      <p:sp>
        <p:nvSpPr>
          <p:cNvPr id="208899" name="Rectangle 3"/>
          <p:cNvSpPr>
            <a:spLocks noGrp="1" noChangeArrowheads="1"/>
          </p:cNvSpPr>
          <p:nvPr>
            <p:ph sz="quarter" idx="1"/>
          </p:nvPr>
        </p:nvSpPr>
        <p:spPr>
          <a:xfrm>
            <a:off x="762000" y="1066800"/>
            <a:ext cx="7772400" cy="2209800"/>
          </a:xfrm>
        </p:spPr>
        <p:txBody>
          <a:bodyPr>
            <a:normAutofit/>
          </a:bodyPr>
          <a:lstStyle/>
          <a:p>
            <a:pPr eaLnBrk="1" hangingPunct="1">
              <a:lnSpc>
                <a:spcPct val="90000"/>
              </a:lnSpc>
              <a:defRPr/>
            </a:pPr>
            <a:r>
              <a:rPr lang="en-US">
                <a:solidFill>
                  <a:schemeClr val="accent2"/>
                </a:solidFill>
                <a:effectLst>
                  <a:outerShdw blurRad="38100" dist="38100" dir="2700000" algn="tl">
                    <a:srgbClr val="000000"/>
                  </a:outerShdw>
                </a:effectLst>
                <a:latin typeface="Perpetua" charset="0"/>
                <a:ea typeface="MS PGothic" charset="0"/>
              </a:rPr>
              <a:t>Temporalis/ Masseter muscle transposition</a:t>
            </a:r>
            <a:r>
              <a:rPr lang="en-US">
                <a:effectLst>
                  <a:outerShdw blurRad="38100" dist="38100" dir="2700000" algn="tl">
                    <a:srgbClr val="FFFFFF"/>
                  </a:outerShdw>
                </a:effectLst>
                <a:latin typeface="Perpetua" charset="0"/>
                <a:ea typeface="MS PGothic" charset="0"/>
              </a:rPr>
              <a:t>: (when Vth nerve is preserved)-</a:t>
            </a:r>
          </a:p>
          <a:p>
            <a:pPr eaLnBrk="1" hangingPunct="1">
              <a:lnSpc>
                <a:spcPct val="90000"/>
              </a:lnSpc>
              <a:defRPr/>
            </a:pPr>
            <a:r>
              <a:rPr lang="en-US">
                <a:effectLst>
                  <a:outerShdw blurRad="38100" dist="38100" dir="2700000" algn="tl">
                    <a:srgbClr val="FFFFFF"/>
                  </a:outerShdw>
                </a:effectLst>
                <a:latin typeface="Perpetua" charset="0"/>
                <a:ea typeface="MS PGothic" charset="0"/>
              </a:rPr>
              <a:t>Alone after 2 years or along with jump graft to prevent sagging of facial muscles till graft starts functioning</a:t>
            </a:r>
          </a:p>
          <a:p>
            <a:pPr eaLnBrk="1" hangingPunct="1">
              <a:lnSpc>
                <a:spcPct val="90000"/>
              </a:lnSpc>
              <a:defRPr/>
            </a:pPr>
            <a:r>
              <a:rPr lang="en-US" b="1" u="sng">
                <a:effectLst>
                  <a:outerShdw blurRad="38100" dist="38100" dir="2700000" algn="tl">
                    <a:srgbClr val="FFFFFF"/>
                  </a:outerShdw>
                </a:effectLst>
                <a:latin typeface="Perpetua" charset="0"/>
                <a:ea typeface="MS PGothic" charset="0"/>
              </a:rPr>
              <a:t>Adv</a:t>
            </a:r>
            <a:r>
              <a:rPr lang="en-US">
                <a:effectLst>
                  <a:outerShdw blurRad="38100" dist="38100" dir="2700000" algn="tl">
                    <a:srgbClr val="FFFFFF"/>
                  </a:outerShdw>
                </a:effectLst>
                <a:latin typeface="Perpetua" charset="0"/>
                <a:ea typeface="MS PGothic" charset="0"/>
              </a:rPr>
              <a:t>: immediate results</a:t>
            </a:r>
          </a:p>
        </p:txBody>
      </p:sp>
    </p:spTree>
  </p:cSld>
  <p:clrMapOvr>
    <a:masterClrMapping/>
  </p:clrMapOvr>
  <p:timing>
    <p:tnLst>
      <p:par>
        <p:cTn xmlns:p14="http://schemas.microsoft.com/office/powerpoint/2010/mai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Rectangle 2"/>
          <p:cNvSpPr>
            <a:spLocks noGrp="1" noChangeArrowheads="1"/>
          </p:cNvSpPr>
          <p:nvPr>
            <p:ph type="title"/>
          </p:nvPr>
        </p:nvSpPr>
        <p:spPr>
          <a:xfrm>
            <a:off x="914400" y="274638"/>
            <a:ext cx="7772400" cy="639762"/>
          </a:xfrm>
        </p:spPr>
        <p:txBody>
          <a:bodyPr/>
          <a:lstStyle/>
          <a:p>
            <a:pPr eaLnBrk="1" hangingPunct="1"/>
            <a:r>
              <a:rPr lang="en-US" sz="3400">
                <a:latin typeface="Franklin Gothic Book" charset="0"/>
                <a:ea typeface="MS PGothic" charset="0"/>
              </a:rPr>
              <a:t>Static procedures for paralyzed eyelids</a:t>
            </a:r>
          </a:p>
        </p:txBody>
      </p:sp>
      <p:sp>
        <p:nvSpPr>
          <p:cNvPr id="96258" name="Rectangle 3"/>
          <p:cNvSpPr>
            <a:spLocks noGrp="1" noChangeArrowheads="1"/>
          </p:cNvSpPr>
          <p:nvPr>
            <p:ph sz="quarter" idx="1"/>
          </p:nvPr>
        </p:nvSpPr>
        <p:spPr>
          <a:xfrm>
            <a:off x="609600" y="914400"/>
            <a:ext cx="7772400" cy="2667000"/>
          </a:xfrm>
        </p:spPr>
        <p:txBody>
          <a:bodyPr/>
          <a:lstStyle/>
          <a:p>
            <a:pPr eaLnBrk="1" hangingPunct="1"/>
            <a:r>
              <a:rPr lang="en-US">
                <a:latin typeface="Perpetua" charset="0"/>
                <a:ea typeface="MS PGothic" charset="0"/>
              </a:rPr>
              <a:t>Lateral tarsorrhaphy( ? cosmetic concern)</a:t>
            </a:r>
          </a:p>
          <a:p>
            <a:pPr eaLnBrk="1" hangingPunct="1"/>
            <a:r>
              <a:rPr lang="en-US">
                <a:solidFill>
                  <a:schemeClr val="accent2"/>
                </a:solidFill>
                <a:latin typeface="Perpetua" charset="0"/>
                <a:ea typeface="MS PGothic" charset="0"/>
              </a:rPr>
              <a:t>Gold weight implantation in upper eyelid</a:t>
            </a:r>
            <a:r>
              <a:rPr lang="en-US">
                <a:latin typeface="Perpetua" charset="0"/>
                <a:ea typeface="MS PGothic" charset="0"/>
              </a:rPr>
              <a:t> – to restore eyelid closure</a:t>
            </a:r>
          </a:p>
          <a:p>
            <a:pPr eaLnBrk="1" hangingPunct="1"/>
            <a:r>
              <a:rPr lang="en-US">
                <a:latin typeface="Perpetua" charset="0"/>
                <a:ea typeface="MS PGothic" charset="0"/>
              </a:rPr>
              <a:t>Palpebral sling placement</a:t>
            </a:r>
          </a:p>
          <a:p>
            <a:pPr eaLnBrk="1" hangingPunct="1"/>
            <a:r>
              <a:rPr lang="en-US">
                <a:latin typeface="Perpetua" charset="0"/>
                <a:ea typeface="MS PGothic" charset="0"/>
              </a:rPr>
              <a:t>Procedure to correct lower lid ectropion – implant a piece of auricular cartilage in the lower eyelid </a:t>
            </a:r>
          </a:p>
          <a:p>
            <a:pPr eaLnBrk="1" hangingPunct="1"/>
            <a:endParaRPr lang="en-US">
              <a:latin typeface="Perpetua" charset="0"/>
              <a:ea typeface="MS PGothic" charset="0"/>
            </a:endParaRPr>
          </a:p>
        </p:txBody>
      </p:sp>
      <p:sp>
        <p:nvSpPr>
          <p:cNvPr id="6" name="Rectangle 9"/>
          <p:cNvSpPr txBox="1">
            <a:spLocks noChangeArrowheads="1"/>
          </p:cNvSpPr>
          <p:nvPr/>
        </p:nvSpPr>
        <p:spPr>
          <a:xfrm>
            <a:off x="5486400" y="3657600"/>
            <a:ext cx="3386138" cy="2667000"/>
          </a:xfrm>
          <a:prstGeom prst="rect">
            <a:avLst/>
          </a:prstGeom>
        </p:spPr>
        <p:txBody>
          <a:bodyPr/>
          <a:lstStyle/>
          <a:p>
            <a:pPr marL="273050" indent="-273050" eaLnBrk="1" hangingPunct="1">
              <a:spcBef>
                <a:spcPts val="575"/>
              </a:spcBef>
              <a:buClr>
                <a:schemeClr val="accent1"/>
              </a:buClr>
              <a:buSzPct val="85000"/>
              <a:buFont typeface="Wingdings 2" pitchFamily="18" charset="2"/>
              <a:buChar char=""/>
              <a:defRPr/>
            </a:pPr>
            <a:r>
              <a:rPr lang="en-US" sz="2200" dirty="0">
                <a:latin typeface="+mn-lt"/>
                <a:ea typeface="+mn-ea"/>
                <a:cs typeface="+mn-cs"/>
              </a:rPr>
              <a:t>1-cm incision at the tarsal-</a:t>
            </a:r>
            <a:r>
              <a:rPr lang="en-US" sz="2200" dirty="0" err="1">
                <a:latin typeface="+mn-lt"/>
                <a:ea typeface="+mn-ea"/>
                <a:cs typeface="+mn-cs"/>
              </a:rPr>
              <a:t>supratarsal</a:t>
            </a:r>
            <a:r>
              <a:rPr lang="en-US" sz="2200" dirty="0">
                <a:latin typeface="+mn-lt"/>
                <a:ea typeface="+mn-ea"/>
                <a:cs typeface="+mn-cs"/>
              </a:rPr>
              <a:t> fold region, centered just medial to the </a:t>
            </a:r>
            <a:r>
              <a:rPr lang="en-US" sz="2200" dirty="0" err="1">
                <a:latin typeface="+mn-lt"/>
                <a:ea typeface="+mn-ea"/>
                <a:cs typeface="+mn-cs"/>
              </a:rPr>
              <a:t>midpupillary</a:t>
            </a:r>
            <a:r>
              <a:rPr lang="en-US" sz="2200" dirty="0">
                <a:latin typeface="+mn-lt"/>
                <a:ea typeface="+mn-ea"/>
                <a:cs typeface="+mn-cs"/>
              </a:rPr>
              <a:t> line</a:t>
            </a:r>
          </a:p>
          <a:p>
            <a:pPr marL="273050" indent="-273050" eaLnBrk="1" hangingPunct="1">
              <a:spcBef>
                <a:spcPts val="575"/>
              </a:spcBef>
              <a:buClr>
                <a:schemeClr val="accent1"/>
              </a:buClr>
              <a:buSzPct val="85000"/>
              <a:buFont typeface="Wingdings 2" pitchFamily="18" charset="2"/>
              <a:buChar char=""/>
              <a:defRPr/>
            </a:pPr>
            <a:r>
              <a:rPr lang="en-US" sz="2200" dirty="0">
                <a:latin typeface="+mn-lt"/>
                <a:ea typeface="+mn-ea"/>
                <a:cs typeface="+mn-cs"/>
              </a:rPr>
              <a:t>Subcutaneous pocket</a:t>
            </a:r>
          </a:p>
          <a:p>
            <a:pPr marL="273050" indent="-273050" eaLnBrk="1" hangingPunct="1">
              <a:spcBef>
                <a:spcPts val="575"/>
              </a:spcBef>
              <a:buClr>
                <a:schemeClr val="accent1"/>
              </a:buClr>
              <a:buSzPct val="85000"/>
              <a:buFont typeface="Wingdings 2" pitchFamily="18" charset="2"/>
              <a:buChar char=""/>
              <a:defRPr/>
            </a:pPr>
            <a:r>
              <a:rPr lang="en-US" sz="2200" dirty="0">
                <a:latin typeface="+mn-lt"/>
                <a:ea typeface="+mn-ea"/>
                <a:cs typeface="+mn-cs"/>
              </a:rPr>
              <a:t>0.9.1,1.1gm weights, 1mmx5mmx10mm</a:t>
            </a:r>
          </a:p>
          <a:p>
            <a:pPr marL="273050" indent="-273050" eaLnBrk="1" hangingPunct="1">
              <a:spcBef>
                <a:spcPts val="575"/>
              </a:spcBef>
              <a:buClr>
                <a:schemeClr val="accent1"/>
              </a:buClr>
              <a:buSzPct val="85000"/>
              <a:buFont typeface="Wingdings 2" pitchFamily="18" charset="2"/>
              <a:buChar char=""/>
              <a:defRPr/>
            </a:pPr>
            <a:endParaRPr lang="en-US" sz="2200" dirty="0">
              <a:latin typeface="+mn-lt"/>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idx="4294967295"/>
          </p:nvPr>
        </p:nvSpPr>
        <p:spPr>
          <a:xfrm>
            <a:off x="914400" y="228600"/>
            <a:ext cx="8001000" cy="1216025"/>
          </a:xfrm>
        </p:spPr>
        <p:txBody>
          <a:bodyPr anchor="ctr">
            <a:normAutofit/>
          </a:bodyPr>
          <a:lstStyle/>
          <a:p>
            <a:pPr algn="ctr" eaLnBrk="1" hangingPunct="1">
              <a:defRPr/>
            </a:pPr>
            <a:r>
              <a:rPr lang="en-US" sz="3400">
                <a:effectLst>
                  <a:outerShdw blurRad="38100" dist="38100" dir="2700000" algn="tl">
                    <a:srgbClr val="000000"/>
                  </a:outerShdw>
                </a:effectLst>
                <a:latin typeface="Franklin Gothic Book" charset="0"/>
                <a:ea typeface="MS PGothic" charset="0"/>
              </a:rPr>
              <a:t>Hearing Rehabilitation</a:t>
            </a:r>
            <a:br>
              <a:rPr lang="en-US" sz="3400">
                <a:effectLst>
                  <a:outerShdw blurRad="38100" dist="38100" dir="2700000" algn="tl">
                    <a:srgbClr val="000000"/>
                  </a:outerShdw>
                </a:effectLst>
                <a:latin typeface="Franklin Gothic Book" charset="0"/>
                <a:ea typeface="MS PGothic" charset="0"/>
              </a:rPr>
            </a:br>
            <a:r>
              <a:rPr lang="en-US" sz="3000">
                <a:solidFill>
                  <a:schemeClr val="accent2"/>
                </a:solidFill>
                <a:effectLst>
                  <a:outerShdw blurRad="38100" dist="38100" dir="2700000" algn="tl">
                    <a:srgbClr val="000000"/>
                  </a:outerShdw>
                </a:effectLst>
                <a:latin typeface="Franklin Gothic Book" charset="0"/>
                <a:ea typeface="MS PGothic" charset="0"/>
              </a:rPr>
              <a:t>Multichannel auditory brain stem implant (ABI)</a:t>
            </a:r>
          </a:p>
        </p:txBody>
      </p:sp>
      <p:sp>
        <p:nvSpPr>
          <p:cNvPr id="160771" name="Rectangle 3"/>
          <p:cNvSpPr>
            <a:spLocks noGrp="1" noChangeArrowheads="1"/>
          </p:cNvSpPr>
          <p:nvPr>
            <p:ph type="body" idx="4294967295"/>
          </p:nvPr>
        </p:nvSpPr>
        <p:spPr>
          <a:xfrm>
            <a:off x="228600" y="1905000"/>
            <a:ext cx="4572000" cy="4419600"/>
          </a:xfrm>
        </p:spPr>
        <p:txBody>
          <a:bodyPr>
            <a:normAutofit/>
          </a:bodyPr>
          <a:lstStyle/>
          <a:p>
            <a:pPr marL="274320" indent="-274320" eaLnBrk="1" fontAlgn="auto" hangingPunct="1">
              <a:spcBef>
                <a:spcPts val="580"/>
              </a:spcBef>
              <a:spcAft>
                <a:spcPts val="0"/>
              </a:spcAft>
              <a:buFont typeface="Wingdings 2"/>
              <a:buChar char=""/>
              <a:defRPr/>
            </a:pPr>
            <a:r>
              <a:rPr lang="en-US" sz="2400" dirty="0" smtClean="0">
                <a:effectLst>
                  <a:outerShdw blurRad="38100" dist="38100" dir="2700000" algn="tl">
                    <a:srgbClr val="C0C0C0"/>
                  </a:outerShdw>
                </a:effectLst>
                <a:ea typeface="+mn-ea"/>
                <a:cs typeface="+mn-cs"/>
              </a:rPr>
              <a:t>Indi: NF-2 patients &gt;12yrs</a:t>
            </a:r>
          </a:p>
          <a:p>
            <a:pPr marL="274320" indent="-274320" eaLnBrk="1" fontAlgn="auto" hangingPunct="1">
              <a:spcBef>
                <a:spcPts val="580"/>
              </a:spcBef>
              <a:spcAft>
                <a:spcPts val="0"/>
              </a:spcAft>
              <a:buFont typeface="Wingdings 2"/>
              <a:buChar char=""/>
              <a:defRPr/>
            </a:pPr>
            <a:r>
              <a:rPr lang="en-US" sz="2400" dirty="0" smtClean="0">
                <a:effectLst>
                  <a:outerShdw blurRad="38100" dist="38100" dir="2700000" algn="tl">
                    <a:srgbClr val="C0C0C0"/>
                  </a:outerShdw>
                </a:effectLst>
                <a:ea typeface="+mn-ea"/>
                <a:cs typeface="+mn-cs"/>
              </a:rPr>
              <a:t>Tech: direct stimulation of cochlear nucleus  </a:t>
            </a:r>
          </a:p>
          <a:p>
            <a:pPr marL="274320" indent="-274320" eaLnBrk="1" fontAlgn="auto" hangingPunct="1">
              <a:spcBef>
                <a:spcPts val="580"/>
              </a:spcBef>
              <a:spcAft>
                <a:spcPts val="0"/>
              </a:spcAft>
              <a:buFont typeface="Wingdings 2"/>
              <a:buChar char=""/>
              <a:defRPr/>
            </a:pPr>
            <a:r>
              <a:rPr lang="en-US" sz="2400" dirty="0" smtClean="0">
                <a:effectLst>
                  <a:outerShdw blurRad="38100" dist="38100" dir="2700000" algn="tl">
                    <a:srgbClr val="C0C0C0"/>
                  </a:outerShdw>
                </a:effectLst>
                <a:ea typeface="+mn-ea"/>
                <a:cs typeface="+mn-cs"/>
              </a:rPr>
              <a:t>Multichannel implant placed in lateral recess </a:t>
            </a:r>
          </a:p>
          <a:p>
            <a:pPr marL="274320" indent="-274320" eaLnBrk="1" fontAlgn="auto" hangingPunct="1">
              <a:spcBef>
                <a:spcPts val="580"/>
              </a:spcBef>
              <a:spcAft>
                <a:spcPts val="0"/>
              </a:spcAft>
              <a:buFont typeface="Wingdings 2"/>
              <a:buChar char=""/>
              <a:defRPr/>
            </a:pPr>
            <a:r>
              <a:rPr lang="en-US" sz="2400" dirty="0" smtClean="0">
                <a:effectLst>
                  <a:outerShdw blurRad="38100" dist="38100" dir="2700000" algn="tl">
                    <a:srgbClr val="C0C0C0"/>
                  </a:outerShdw>
                </a:effectLst>
                <a:ea typeface="+mn-ea"/>
                <a:cs typeface="+mn-cs"/>
              </a:rPr>
              <a:t>Results: 80% patients can hear sounds</a:t>
            </a:r>
          </a:p>
          <a:p>
            <a:pPr marL="274320" indent="-274320" eaLnBrk="1" fontAlgn="auto" hangingPunct="1">
              <a:spcBef>
                <a:spcPts val="580"/>
              </a:spcBef>
              <a:spcAft>
                <a:spcPts val="0"/>
              </a:spcAft>
              <a:buFont typeface="Wingdings 2"/>
              <a:buChar char=""/>
              <a:defRPr/>
            </a:pPr>
            <a:r>
              <a:rPr lang="en-US" sz="2400" dirty="0" smtClean="0">
                <a:effectLst>
                  <a:outerShdw blurRad="38100" dist="38100" dir="2700000" algn="tl">
                    <a:srgbClr val="C0C0C0"/>
                  </a:outerShdw>
                </a:effectLst>
                <a:ea typeface="+mn-ea"/>
                <a:cs typeface="+mn-cs"/>
              </a:rPr>
              <a:t>Most patients can recognize &gt;70% of sentence along with lip reading </a:t>
            </a:r>
          </a:p>
          <a:p>
            <a:pPr marL="274320" indent="-274320" eaLnBrk="1" fontAlgn="auto" hangingPunct="1">
              <a:spcBef>
                <a:spcPts val="580"/>
              </a:spcBef>
              <a:spcAft>
                <a:spcPts val="0"/>
              </a:spcAft>
              <a:buFont typeface="Wingdings 2"/>
              <a:buChar char=""/>
              <a:defRPr/>
            </a:pPr>
            <a:r>
              <a:rPr lang="en-US" sz="2400" dirty="0" smtClean="0">
                <a:effectLst>
                  <a:outerShdw blurRad="38100" dist="38100" dir="2700000" algn="tl">
                    <a:srgbClr val="C0C0C0"/>
                  </a:outerShdw>
                </a:effectLst>
                <a:ea typeface="+mn-ea"/>
                <a:cs typeface="+mn-cs"/>
              </a:rPr>
              <a:t>Learning period of 6-12 months</a:t>
            </a:r>
          </a:p>
          <a:p>
            <a:pPr marL="274320" indent="-274320" eaLnBrk="1" fontAlgn="auto" hangingPunct="1">
              <a:spcBef>
                <a:spcPts val="580"/>
              </a:spcBef>
              <a:spcAft>
                <a:spcPts val="0"/>
              </a:spcAft>
              <a:buFont typeface="Wingdings 2"/>
              <a:buChar char=""/>
              <a:defRPr/>
            </a:pPr>
            <a:endParaRPr lang="en-US" dirty="0" smtClean="0">
              <a:effectLst>
                <a:outerShdw blurRad="38100" dist="38100" dir="2700000" algn="tl">
                  <a:srgbClr val="C0C0C0"/>
                </a:outerShdw>
              </a:effectLst>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Title 1"/>
          <p:cNvSpPr>
            <a:spLocks noGrp="1"/>
          </p:cNvSpPr>
          <p:nvPr>
            <p:ph type="title" idx="4294967295"/>
          </p:nvPr>
        </p:nvSpPr>
        <p:spPr>
          <a:xfrm>
            <a:off x="762000" y="152400"/>
            <a:ext cx="8001000" cy="762000"/>
          </a:xfrm>
        </p:spPr>
        <p:txBody>
          <a:bodyPr anchor="t"/>
          <a:lstStyle/>
          <a:p>
            <a:pPr algn="ctr" eaLnBrk="1" hangingPunct="1"/>
            <a:r>
              <a:rPr lang="en-US">
                <a:latin typeface="Franklin Gothic Book" charset="0"/>
                <a:ea typeface="MS PGothic" charset="0"/>
              </a:rPr>
              <a:t>Lower cranial nerve rehabilitation</a:t>
            </a:r>
          </a:p>
        </p:txBody>
      </p:sp>
      <p:sp>
        <p:nvSpPr>
          <p:cNvPr id="98306" name="Content Placeholder 2"/>
          <p:cNvSpPr>
            <a:spLocks noGrp="1"/>
          </p:cNvSpPr>
          <p:nvPr>
            <p:ph idx="4294967295"/>
          </p:nvPr>
        </p:nvSpPr>
        <p:spPr>
          <a:xfrm>
            <a:off x="381000" y="990600"/>
            <a:ext cx="8001000" cy="1828800"/>
          </a:xfrm>
        </p:spPr>
        <p:txBody>
          <a:bodyPr/>
          <a:lstStyle/>
          <a:p>
            <a:pPr marL="411163" indent="-342900" eaLnBrk="1" hangingPunct="1"/>
            <a:r>
              <a:rPr lang="en-US" sz="2400">
                <a:latin typeface="Perpetua" charset="0"/>
                <a:ea typeface="MS PGothic" charset="0"/>
              </a:rPr>
              <a:t>RT feeds/ Feeding gastrostomy </a:t>
            </a:r>
          </a:p>
          <a:p>
            <a:pPr marL="411163" indent="-342900" eaLnBrk="1" hangingPunct="1"/>
            <a:r>
              <a:rPr lang="en-US" sz="2400">
                <a:latin typeface="Perpetua" charset="0"/>
                <a:ea typeface="MS PGothic" charset="0"/>
              </a:rPr>
              <a:t>Nurse with intact side down</a:t>
            </a:r>
          </a:p>
          <a:p>
            <a:pPr marL="411163" indent="-342900" eaLnBrk="1" hangingPunct="1"/>
            <a:r>
              <a:rPr lang="en-US" sz="2400">
                <a:latin typeface="Perpetua" charset="0"/>
                <a:ea typeface="MS PGothic" charset="0"/>
              </a:rPr>
              <a:t>Tracheostomy </a:t>
            </a:r>
          </a:p>
          <a:p>
            <a:pPr marL="411163" indent="-342900" eaLnBrk="1" hangingPunct="1"/>
            <a:r>
              <a:rPr lang="en-US" sz="2400">
                <a:latin typeface="Perpetua" charset="0"/>
                <a:ea typeface="MS PGothic" charset="0"/>
              </a:rPr>
              <a:t>Chest physiotherapy</a:t>
            </a:r>
          </a:p>
          <a:p>
            <a:pPr marL="411163" indent="-342900" eaLnBrk="1" hangingPunct="1"/>
            <a:r>
              <a:rPr lang="en-US" sz="2400">
                <a:latin typeface="Perpetua" charset="0"/>
                <a:ea typeface="MS PGothic" charset="0"/>
              </a:rPr>
              <a:t>Deglutition training</a:t>
            </a:r>
            <a:endParaRPr lang="en-US">
              <a:latin typeface="Perpetua" charset="0"/>
              <a:ea typeface="MS PGothic" charset="0"/>
            </a:endParaRPr>
          </a:p>
          <a:p>
            <a:pPr marL="411163" indent="-342900" eaLnBrk="1" hangingPunct="1">
              <a:buFont typeface="Wingdings" charset="0"/>
              <a:buNone/>
            </a:pPr>
            <a:endParaRPr lang="en-US">
              <a:latin typeface="Perpetua" charset="0"/>
              <a:ea typeface="MS PGothic" charset="0"/>
            </a:endParaRPr>
          </a:p>
        </p:txBody>
      </p:sp>
      <p:sp>
        <p:nvSpPr>
          <p:cNvPr id="4" name="Title 1"/>
          <p:cNvSpPr txBox="1">
            <a:spLocks/>
          </p:cNvSpPr>
          <p:nvPr/>
        </p:nvSpPr>
        <p:spPr bwMode="auto">
          <a:xfrm>
            <a:off x="685800" y="3352800"/>
            <a:ext cx="8001000" cy="838200"/>
          </a:xfrm>
          <a:prstGeom prst="rect">
            <a:avLst/>
          </a:prstGeom>
          <a:noFill/>
          <a:ln w="9525">
            <a:noFill/>
            <a:miter lim="800000"/>
            <a:headEnd/>
            <a:tailEnd/>
          </a:ln>
        </p:spPr>
        <p:txBody>
          <a:bodyPr bIns="91440"/>
          <a:lstStyle/>
          <a:p>
            <a:pPr algn="ctr" eaLnBrk="1" hangingPunct="1">
              <a:defRPr/>
            </a:pPr>
            <a:r>
              <a:rPr lang="en-US" sz="4000" dirty="0">
                <a:solidFill>
                  <a:schemeClr val="tx2"/>
                </a:solidFill>
                <a:latin typeface="+mj-lt"/>
                <a:ea typeface="+mj-ea"/>
                <a:cs typeface="+mj-cs"/>
              </a:rPr>
              <a:t>Cognition/ depression </a:t>
            </a:r>
          </a:p>
        </p:txBody>
      </p:sp>
      <p:sp>
        <p:nvSpPr>
          <p:cNvPr id="5" name="Content Placeholder 2"/>
          <p:cNvSpPr txBox="1">
            <a:spLocks/>
          </p:cNvSpPr>
          <p:nvPr/>
        </p:nvSpPr>
        <p:spPr bwMode="auto">
          <a:xfrm>
            <a:off x="381000" y="4114800"/>
            <a:ext cx="8001000" cy="1066800"/>
          </a:xfrm>
          <a:prstGeom prst="rect">
            <a:avLst/>
          </a:prstGeom>
          <a:noFill/>
          <a:ln w="9525">
            <a:noFill/>
            <a:miter lim="800000"/>
            <a:headEnd/>
            <a:tailEnd/>
          </a:ln>
        </p:spPr>
        <p:txBody>
          <a:bodyPr/>
          <a:lstStyle/>
          <a:p>
            <a:pPr marL="411163" indent="-342900" eaLnBrk="1" hangingPunct="1">
              <a:spcBef>
                <a:spcPts val="575"/>
              </a:spcBef>
              <a:buClr>
                <a:schemeClr val="accent1"/>
              </a:buClr>
              <a:buSzPct val="85000"/>
              <a:buFont typeface="Wingdings 2" pitchFamily="18" charset="2"/>
              <a:buChar char=""/>
              <a:defRPr/>
            </a:pPr>
            <a:r>
              <a:rPr lang="en-US" dirty="0">
                <a:latin typeface="+mn-lt"/>
                <a:ea typeface="+mn-ea"/>
                <a:cs typeface="+mn-cs"/>
              </a:rPr>
              <a:t>Psychological counseling</a:t>
            </a:r>
          </a:p>
          <a:p>
            <a:pPr marL="411163" indent="-342900" eaLnBrk="1" hangingPunct="1">
              <a:spcBef>
                <a:spcPts val="575"/>
              </a:spcBef>
              <a:buClr>
                <a:schemeClr val="accent1"/>
              </a:buClr>
              <a:buSzPct val="85000"/>
              <a:buFont typeface="Wingdings 2" pitchFamily="18" charset="2"/>
              <a:buChar char=""/>
              <a:defRPr/>
            </a:pPr>
            <a:r>
              <a:rPr lang="en-US" dirty="0">
                <a:latin typeface="+mn-lt"/>
                <a:ea typeface="+mn-ea"/>
                <a:cs typeface="+mn-cs"/>
              </a:rPr>
              <a:t>Patient support group- Acoustic </a:t>
            </a:r>
            <a:r>
              <a:rPr lang="en-US" dirty="0" err="1">
                <a:latin typeface="+mn-lt"/>
                <a:ea typeface="+mn-ea"/>
                <a:cs typeface="+mn-cs"/>
              </a:rPr>
              <a:t>neuroma</a:t>
            </a:r>
            <a:r>
              <a:rPr lang="en-US" dirty="0">
                <a:latin typeface="+mn-lt"/>
                <a:ea typeface="+mn-ea"/>
                <a:cs typeface="+mn-cs"/>
              </a:rPr>
              <a:t> association</a:t>
            </a:r>
          </a:p>
          <a:p>
            <a:pPr marL="411163" indent="-342900" eaLnBrk="1" hangingPunct="1">
              <a:spcBef>
                <a:spcPts val="575"/>
              </a:spcBef>
              <a:buClr>
                <a:schemeClr val="accent1"/>
              </a:buClr>
              <a:buSzPct val="85000"/>
              <a:buFont typeface="Wingdings 2" pitchFamily="18" charset="2"/>
              <a:buChar char=""/>
              <a:defRPr/>
            </a:pPr>
            <a:r>
              <a:rPr lang="en-US" dirty="0">
                <a:latin typeface="+mn-lt"/>
                <a:ea typeface="+mn-ea"/>
                <a:cs typeface="+mn-cs"/>
              </a:rPr>
              <a:t>Family support group</a:t>
            </a:r>
          </a:p>
        </p:txBody>
      </p:sp>
    </p:spTree>
  </p:cSld>
  <p:clrMapOvr>
    <a:masterClrMapping/>
  </p:clrMapOvr>
  <p:timing>
    <p:tnLst>
      <p:par>
        <p:cTn xmlns:p14="http://schemas.microsoft.com/office/powerpoint/2010/mai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2"/>
          <p:cNvSpPr>
            <a:spLocks noGrp="1" noChangeArrowheads="1"/>
          </p:cNvSpPr>
          <p:nvPr>
            <p:ph type="title"/>
          </p:nvPr>
        </p:nvSpPr>
        <p:spPr>
          <a:xfrm>
            <a:off x="4500563" y="2492375"/>
            <a:ext cx="4124325" cy="1143000"/>
          </a:xfrm>
        </p:spPr>
        <p:txBody>
          <a:bodyPr/>
          <a:lstStyle/>
          <a:p>
            <a:pPr eaLnBrk="1" hangingPunct="1"/>
            <a:r>
              <a:rPr lang="en-US" sz="6000" i="1" u="sng">
                <a:latin typeface="Franklin Gothic Book" charset="0"/>
                <a:ea typeface="MS PGothic" charset="0"/>
              </a:rPr>
              <a:t>Thank you</a:t>
            </a:r>
          </a:p>
        </p:txBody>
      </p:sp>
      <p:sp>
        <p:nvSpPr>
          <p:cNvPr id="100354" name="Rectangle 3"/>
          <p:cNvSpPr>
            <a:spLocks noGrp="1" noChangeArrowheads="1"/>
          </p:cNvSpPr>
          <p:nvPr>
            <p:ph sz="quarter" idx="1"/>
          </p:nvPr>
        </p:nvSpPr>
        <p:spPr>
          <a:xfrm>
            <a:off x="4857750" y="1214438"/>
            <a:ext cx="3871913" cy="4530725"/>
          </a:xfrm>
        </p:spPr>
        <p:txBody>
          <a:bodyPr/>
          <a:lstStyle/>
          <a:p>
            <a:pPr eaLnBrk="1" hangingPunct="1">
              <a:buFont typeface="Wingdings" charset="0"/>
              <a:buNone/>
            </a:pPr>
            <a:r>
              <a:rPr lang="en-US">
                <a:latin typeface="Perpetua" charset="0"/>
                <a:ea typeface="MS PGothic" charset="0"/>
              </a:rPr>
              <a:t>  </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rrowheads="1"/>
          </p:cNvSpPr>
          <p:nvPr>
            <p:ph type="title"/>
          </p:nvPr>
        </p:nvSpPr>
        <p:spPr>
          <a:xfrm>
            <a:off x="228600" y="228600"/>
            <a:ext cx="8458200" cy="609600"/>
          </a:xfrm>
        </p:spPr>
        <p:txBody>
          <a:bodyPr/>
          <a:lstStyle/>
          <a:p>
            <a:pPr algn="ctr" eaLnBrk="1" hangingPunct="1"/>
            <a:r>
              <a:rPr lang="en-US">
                <a:solidFill>
                  <a:schemeClr val="hlink"/>
                </a:solidFill>
                <a:latin typeface="Franklin Gothic Book" charset="0"/>
                <a:ea typeface="MS PGothic" charset="0"/>
              </a:rPr>
              <a:t>Hearing Loss</a:t>
            </a:r>
          </a:p>
        </p:txBody>
      </p:sp>
      <p:sp>
        <p:nvSpPr>
          <p:cNvPr id="23554" name="Rectangle 3"/>
          <p:cNvSpPr>
            <a:spLocks noGrp="1" noChangeArrowheads="1"/>
          </p:cNvSpPr>
          <p:nvPr>
            <p:ph type="body" idx="1"/>
          </p:nvPr>
        </p:nvSpPr>
        <p:spPr>
          <a:xfrm>
            <a:off x="457200" y="762000"/>
            <a:ext cx="8229600" cy="2209800"/>
          </a:xfrm>
        </p:spPr>
        <p:txBody>
          <a:bodyPr/>
          <a:lstStyle/>
          <a:p>
            <a:pPr lvl="1" eaLnBrk="1" hangingPunct="1"/>
            <a:r>
              <a:rPr lang="en-US">
                <a:latin typeface="Perpetua" charset="0"/>
                <a:ea typeface="MS PGothic" charset="0"/>
              </a:rPr>
              <a:t>Most frequent initial symptom</a:t>
            </a:r>
          </a:p>
          <a:p>
            <a:pPr lvl="1" eaLnBrk="1" hangingPunct="1"/>
            <a:r>
              <a:rPr lang="en-US">
                <a:latin typeface="Perpetua" charset="0"/>
                <a:ea typeface="MS PGothic" charset="0"/>
              </a:rPr>
              <a:t>Most common symptom ~ 95% AN patients</a:t>
            </a:r>
          </a:p>
          <a:p>
            <a:pPr lvl="1" eaLnBrk="1" hangingPunct="1"/>
            <a:r>
              <a:rPr lang="en-US">
                <a:latin typeface="Perpetua" charset="0"/>
                <a:ea typeface="MS PGothic" charset="0"/>
              </a:rPr>
              <a:t>Asymmetric SNHL</a:t>
            </a:r>
          </a:p>
          <a:p>
            <a:pPr lvl="1" eaLnBrk="1" hangingPunct="1"/>
            <a:r>
              <a:rPr lang="en-US">
                <a:latin typeface="Perpetua" charset="0"/>
                <a:ea typeface="MS PGothic" charset="0"/>
              </a:rPr>
              <a:t>High Frequency</a:t>
            </a:r>
          </a:p>
          <a:p>
            <a:pPr lvl="1" eaLnBrk="1" hangingPunct="1"/>
            <a:r>
              <a:rPr lang="en-US">
                <a:latin typeface="Perpetua" charset="0"/>
                <a:ea typeface="MS PGothic" charset="0"/>
              </a:rPr>
              <a:t>Decreased Speech Discrimination</a:t>
            </a:r>
          </a:p>
          <a:p>
            <a:pPr lvl="1" eaLnBrk="1" hangingPunct="1"/>
            <a:r>
              <a:rPr lang="en-US">
                <a:latin typeface="Perpetua" charset="0"/>
                <a:ea typeface="MS PGothic" charset="0"/>
              </a:rPr>
              <a:t>Lack of conclusive correlation between tumor size and hearing *</a:t>
            </a:r>
          </a:p>
          <a:p>
            <a:pPr lvl="1" eaLnBrk="1" hangingPunct="1">
              <a:buFont typeface="Wingdings 2" charset="0"/>
              <a:buNone/>
            </a:pPr>
            <a:endParaRPr lang="en-US" b="1">
              <a:latin typeface="Perpetua" charset="0"/>
              <a:ea typeface="MS PGothic" charset="0"/>
            </a:endParaRPr>
          </a:p>
        </p:txBody>
      </p:sp>
      <p:sp>
        <p:nvSpPr>
          <p:cNvPr id="4" name="Rectangle 2"/>
          <p:cNvSpPr txBox="1">
            <a:spLocks noRot="1" noChangeArrowheads="1"/>
          </p:cNvSpPr>
          <p:nvPr/>
        </p:nvSpPr>
        <p:spPr bwMode="auto">
          <a:xfrm>
            <a:off x="914400" y="3657600"/>
            <a:ext cx="7772400" cy="762000"/>
          </a:xfrm>
          <a:prstGeom prst="rect">
            <a:avLst/>
          </a:prstGeom>
          <a:noFill/>
          <a:ln w="9525">
            <a:noFill/>
            <a:miter lim="800000"/>
            <a:headEnd/>
            <a:tailEnd/>
          </a:ln>
        </p:spPr>
        <p:txBody>
          <a:bodyPr bIns="91440" anchor="b">
            <a:normAutofit/>
          </a:bodyPr>
          <a:lstStyle/>
          <a:p>
            <a:pPr algn="ctr" eaLnBrk="1" fontAlgn="auto" hangingPunct="1">
              <a:spcAft>
                <a:spcPts val="0"/>
              </a:spcAft>
              <a:defRPr/>
            </a:pPr>
            <a:r>
              <a:rPr lang="en-US" sz="4000" dirty="0" err="1">
                <a:solidFill>
                  <a:schemeClr val="hlink"/>
                </a:solidFill>
                <a:latin typeface="+mj-lt"/>
                <a:ea typeface="+mj-ea"/>
                <a:cs typeface="+mj-cs"/>
              </a:rPr>
              <a:t>Pathophysiology</a:t>
            </a:r>
            <a:r>
              <a:rPr lang="en-US" sz="4000" dirty="0">
                <a:solidFill>
                  <a:schemeClr val="hlink"/>
                </a:solidFill>
                <a:latin typeface="+mj-lt"/>
                <a:ea typeface="+mj-ea"/>
                <a:cs typeface="+mj-cs"/>
              </a:rPr>
              <a:t> of Hearing Loss</a:t>
            </a:r>
          </a:p>
        </p:txBody>
      </p:sp>
      <p:sp>
        <p:nvSpPr>
          <p:cNvPr id="5" name="Rectangle 3"/>
          <p:cNvSpPr txBox="1">
            <a:spLocks noChangeArrowheads="1"/>
          </p:cNvSpPr>
          <p:nvPr/>
        </p:nvSpPr>
        <p:spPr bwMode="auto">
          <a:xfrm>
            <a:off x="685800" y="4419600"/>
            <a:ext cx="8229600" cy="1858963"/>
          </a:xfrm>
          <a:prstGeom prst="rect">
            <a:avLst/>
          </a:prstGeom>
          <a:noFill/>
          <a:ln w="9525">
            <a:noFill/>
            <a:miter lim="800000"/>
            <a:headEnd/>
            <a:tailEnd/>
          </a:ln>
        </p:spPr>
        <p:txBody>
          <a:bodyPr/>
          <a:lstStyle/>
          <a:p>
            <a:pPr marL="273050" indent="-273050" eaLnBrk="1" hangingPunct="1">
              <a:lnSpc>
                <a:spcPct val="90000"/>
              </a:lnSpc>
              <a:spcBef>
                <a:spcPts val="575"/>
              </a:spcBef>
              <a:buClr>
                <a:schemeClr val="accent1"/>
              </a:buClr>
              <a:buSzPct val="85000"/>
              <a:buFont typeface="Wingdings 2" pitchFamily="18" charset="2"/>
              <a:buChar char=""/>
              <a:defRPr/>
            </a:pPr>
            <a:r>
              <a:rPr lang="en-US" dirty="0">
                <a:latin typeface="+mn-lt"/>
                <a:ea typeface="+mn-ea"/>
                <a:cs typeface="+mn-cs"/>
              </a:rPr>
              <a:t>Exact etiology is unknown</a:t>
            </a:r>
          </a:p>
          <a:p>
            <a:pPr marL="273050" indent="-273050" eaLnBrk="1" hangingPunct="1">
              <a:lnSpc>
                <a:spcPct val="90000"/>
              </a:lnSpc>
              <a:spcBef>
                <a:spcPts val="575"/>
              </a:spcBef>
              <a:buClr>
                <a:schemeClr val="accent1"/>
              </a:buClr>
              <a:buSzPct val="85000"/>
              <a:buFont typeface="Wingdings 2" pitchFamily="18" charset="2"/>
              <a:buChar char=""/>
              <a:defRPr/>
            </a:pPr>
            <a:r>
              <a:rPr lang="en-US" dirty="0">
                <a:latin typeface="+mn-lt"/>
                <a:ea typeface="+mn-ea"/>
                <a:cs typeface="+mn-cs"/>
              </a:rPr>
              <a:t>Compressive effect on cochlear nerve</a:t>
            </a:r>
          </a:p>
          <a:p>
            <a:pPr marL="273050" indent="-273050" eaLnBrk="1" hangingPunct="1">
              <a:lnSpc>
                <a:spcPct val="90000"/>
              </a:lnSpc>
              <a:spcBef>
                <a:spcPts val="575"/>
              </a:spcBef>
              <a:buClr>
                <a:schemeClr val="accent1"/>
              </a:buClr>
              <a:buSzPct val="85000"/>
              <a:buFont typeface="Wingdings 2" pitchFamily="18" charset="2"/>
              <a:buChar char=""/>
              <a:defRPr/>
            </a:pPr>
            <a:r>
              <a:rPr lang="en-US" dirty="0">
                <a:latin typeface="+mn-lt"/>
                <a:ea typeface="+mn-ea"/>
                <a:cs typeface="+mn-cs"/>
              </a:rPr>
              <a:t>Vascular occlusion of internal auditory artery</a:t>
            </a:r>
          </a:p>
        </p:txBody>
      </p:sp>
      <p:sp>
        <p:nvSpPr>
          <p:cNvPr id="23557" name="Text Box 10"/>
          <p:cNvSpPr txBox="1">
            <a:spLocks noChangeArrowheads="1"/>
          </p:cNvSpPr>
          <p:nvPr/>
        </p:nvSpPr>
        <p:spPr bwMode="auto">
          <a:xfrm>
            <a:off x="2133600" y="3200400"/>
            <a:ext cx="65913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Verdana" charset="0"/>
                <a:ea typeface="MS PGothic" charset="0"/>
                <a:cs typeface="MS PGothic" charset="0"/>
              </a:defRPr>
            </a:lvl1pPr>
            <a:lvl2pPr marL="742950" indent="-285750">
              <a:defRPr sz="2400">
                <a:solidFill>
                  <a:schemeClr val="tx1"/>
                </a:solidFill>
                <a:latin typeface="Verdana" charset="0"/>
                <a:ea typeface="MS PGothic" charset="0"/>
                <a:cs typeface="MS PGothic" charset="0"/>
              </a:defRPr>
            </a:lvl2pPr>
            <a:lvl3pPr marL="1143000" indent="-228600">
              <a:defRPr sz="2400">
                <a:solidFill>
                  <a:schemeClr val="tx1"/>
                </a:solidFill>
                <a:latin typeface="Verdana" charset="0"/>
                <a:ea typeface="MS PGothic" charset="0"/>
                <a:cs typeface="MS PGothic" charset="0"/>
              </a:defRPr>
            </a:lvl3pPr>
            <a:lvl4pPr marL="1600200" indent="-228600">
              <a:defRPr sz="2400">
                <a:solidFill>
                  <a:schemeClr val="tx1"/>
                </a:solidFill>
                <a:latin typeface="Verdana" charset="0"/>
                <a:ea typeface="MS PGothic" charset="0"/>
                <a:cs typeface="MS PGothic" charset="0"/>
              </a:defRPr>
            </a:lvl4pPr>
            <a:lvl5pPr marL="2057400" indent="-228600">
              <a:defRPr sz="24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Verdana" charset="0"/>
                <a:ea typeface="MS PGothic" charset="0"/>
                <a:cs typeface="MS PGothic" charset="0"/>
              </a:defRPr>
            </a:lvl9pPr>
          </a:lstStyle>
          <a:p>
            <a:r>
              <a:rPr lang="en-US" sz="2000" i="1"/>
              <a:t>* </a:t>
            </a:r>
            <a:r>
              <a:rPr lang="en-US" sz="1800" i="1"/>
              <a:t>Stipkovits EM et al., Am. J. Otology 1998: 19; 834-9</a:t>
            </a:r>
            <a:endParaRPr lang="en-US" sz="2000" i="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rrowheads="1"/>
          </p:cNvSpPr>
          <p:nvPr>
            <p:ph type="title"/>
          </p:nvPr>
        </p:nvSpPr>
        <p:spPr>
          <a:xfrm>
            <a:off x="0" y="4343400"/>
            <a:ext cx="2895600" cy="639763"/>
          </a:xfrm>
        </p:spPr>
        <p:txBody>
          <a:bodyPr>
            <a:normAutofit fontScale="90000"/>
          </a:bodyPr>
          <a:lstStyle/>
          <a:p>
            <a:pPr algn="ctr" eaLnBrk="1" hangingPunct="1">
              <a:defRPr/>
            </a:pPr>
            <a:r>
              <a:rPr lang="en-US" smtClean="0">
                <a:solidFill>
                  <a:schemeClr val="hlink"/>
                </a:solidFill>
                <a:cs typeface="+mj-cs"/>
              </a:rPr>
              <a:t>Distribution of Hearing in AN</a:t>
            </a:r>
          </a:p>
        </p:txBody>
      </p:sp>
      <p:sp>
        <p:nvSpPr>
          <p:cNvPr id="25602" name="Rectangle 6"/>
          <p:cNvSpPr>
            <a:spLocks noChangeArrowheads="1"/>
          </p:cNvSpPr>
          <p:nvPr/>
        </p:nvSpPr>
        <p:spPr bwMode="auto">
          <a:xfrm>
            <a:off x="1143000" y="6308725"/>
            <a:ext cx="50704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r>
              <a:rPr lang="en-US" sz="2000" i="1"/>
              <a:t>Myrseth: Neurosurgery, Volume 59(1).July 2006.67-76 </a:t>
            </a:r>
          </a:p>
        </p:txBody>
      </p:sp>
      <p:sp>
        <p:nvSpPr>
          <p:cNvPr id="25603" name="Line 7"/>
          <p:cNvSpPr>
            <a:spLocks noChangeShapeType="1"/>
          </p:cNvSpPr>
          <p:nvPr/>
        </p:nvSpPr>
        <p:spPr bwMode="auto">
          <a:xfrm>
            <a:off x="838200" y="5105400"/>
            <a:ext cx="1524000"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04" name="TextBox 6"/>
          <p:cNvSpPr txBox="1">
            <a:spLocks noChangeArrowheads="1"/>
          </p:cNvSpPr>
          <p:nvPr/>
        </p:nvSpPr>
        <p:spPr bwMode="auto">
          <a:xfrm>
            <a:off x="228600" y="820738"/>
            <a:ext cx="8610600" cy="184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MS PGothic" charset="0"/>
                <a:cs typeface="MS PGothic" charset="0"/>
              </a:defRPr>
            </a:lvl1pPr>
            <a:lvl2pPr marL="742950" indent="-285750">
              <a:defRPr sz="2400">
                <a:solidFill>
                  <a:schemeClr val="tx1"/>
                </a:solidFill>
                <a:latin typeface="Verdana" charset="0"/>
                <a:ea typeface="MS PGothic" charset="0"/>
                <a:cs typeface="MS PGothic" charset="0"/>
              </a:defRPr>
            </a:lvl2pPr>
            <a:lvl3pPr marL="1143000" indent="-228600">
              <a:defRPr sz="2400">
                <a:solidFill>
                  <a:schemeClr val="tx1"/>
                </a:solidFill>
                <a:latin typeface="Verdana" charset="0"/>
                <a:ea typeface="MS PGothic" charset="0"/>
                <a:cs typeface="MS PGothic" charset="0"/>
              </a:defRPr>
            </a:lvl3pPr>
            <a:lvl4pPr marL="1600200" indent="-228600">
              <a:defRPr sz="2400">
                <a:solidFill>
                  <a:schemeClr val="tx1"/>
                </a:solidFill>
                <a:latin typeface="Verdana" charset="0"/>
                <a:ea typeface="MS PGothic" charset="0"/>
                <a:cs typeface="MS PGothic" charset="0"/>
              </a:defRPr>
            </a:lvl4pPr>
            <a:lvl5pPr marL="2057400" indent="-228600">
              <a:defRPr sz="24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Verdana" charset="0"/>
                <a:ea typeface="MS PGothic" charset="0"/>
                <a:cs typeface="MS PGothic" charset="0"/>
              </a:defRPr>
            </a:lvl9pPr>
          </a:lstStyle>
          <a:p>
            <a:r>
              <a:rPr lang="en-US" sz="1800"/>
              <a:t>Grade I (good-excellent)        PTA (dB) : 0-30           SD (%) : 70-100</a:t>
            </a:r>
          </a:p>
          <a:p>
            <a:r>
              <a:rPr lang="en-US" sz="1800"/>
              <a:t>Grade II (serviceable)            PTA (dB) : 31-50         SD (%) : 50-69</a:t>
            </a:r>
          </a:p>
          <a:p>
            <a:r>
              <a:rPr lang="en-US" sz="1800"/>
              <a:t>Grade III (non-serviceable)    PTA (dB) : 51-90         SD (%) : 5-49</a:t>
            </a:r>
          </a:p>
          <a:p>
            <a:r>
              <a:rPr lang="en-US" sz="1800"/>
              <a:t>Grade IV (poor)                    PTA (dB) : 91-max       SD (%) : 1-4</a:t>
            </a:r>
          </a:p>
          <a:p>
            <a:r>
              <a:rPr lang="en-US" sz="1800"/>
              <a:t>Grade V (none)                     PTA (dB) : not testable SD  (%) : 0</a:t>
            </a:r>
          </a:p>
          <a:p>
            <a:endParaRPr lang="en-US"/>
          </a:p>
        </p:txBody>
      </p:sp>
      <p:sp>
        <p:nvSpPr>
          <p:cNvPr id="25605" name="TextBox 9"/>
          <p:cNvSpPr txBox="1">
            <a:spLocks noChangeArrowheads="1"/>
          </p:cNvSpPr>
          <p:nvPr/>
        </p:nvSpPr>
        <p:spPr bwMode="auto">
          <a:xfrm>
            <a:off x="1447800" y="228600"/>
            <a:ext cx="5943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Verdana" charset="0"/>
                <a:ea typeface="MS PGothic" charset="0"/>
                <a:cs typeface="MS PGothic" charset="0"/>
              </a:defRPr>
            </a:lvl1pPr>
            <a:lvl2pPr marL="742950" indent="-285750">
              <a:defRPr sz="2400">
                <a:solidFill>
                  <a:schemeClr val="tx1"/>
                </a:solidFill>
                <a:latin typeface="Verdana" charset="0"/>
                <a:ea typeface="MS PGothic" charset="0"/>
                <a:cs typeface="MS PGothic" charset="0"/>
              </a:defRPr>
            </a:lvl2pPr>
            <a:lvl3pPr marL="1143000" indent="-228600">
              <a:defRPr sz="2400">
                <a:solidFill>
                  <a:schemeClr val="tx1"/>
                </a:solidFill>
                <a:latin typeface="Verdana" charset="0"/>
                <a:ea typeface="MS PGothic" charset="0"/>
                <a:cs typeface="MS PGothic" charset="0"/>
              </a:defRPr>
            </a:lvl3pPr>
            <a:lvl4pPr marL="1600200" indent="-228600">
              <a:defRPr sz="2400">
                <a:solidFill>
                  <a:schemeClr val="tx1"/>
                </a:solidFill>
                <a:latin typeface="Verdana" charset="0"/>
                <a:ea typeface="MS PGothic" charset="0"/>
                <a:cs typeface="MS PGothic" charset="0"/>
              </a:defRPr>
            </a:lvl4pPr>
            <a:lvl5pPr marL="2057400" indent="-228600">
              <a:defRPr sz="2400">
                <a:solidFill>
                  <a:schemeClr val="tx1"/>
                </a:solidFill>
                <a:latin typeface="Verdana"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Verdana"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Verdana"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Verdana"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Verdana" charset="0"/>
                <a:ea typeface="MS PGothic" charset="0"/>
                <a:cs typeface="MS PGothic" charset="0"/>
              </a:defRPr>
            </a:lvl9pPr>
          </a:lstStyle>
          <a:p>
            <a:pPr algn="ctr"/>
            <a:r>
              <a:rPr lang="en-US" sz="2800">
                <a:solidFill>
                  <a:srgbClr val="FF0000"/>
                </a:solidFill>
              </a:rPr>
              <a:t>Gardener</a:t>
            </a:r>
            <a:r>
              <a:rPr lang="en-US">
                <a:solidFill>
                  <a:srgbClr val="FF0000"/>
                </a:solidFill>
              </a:rPr>
              <a:t> Robertson Scale</a:t>
            </a:r>
          </a:p>
        </p:txBody>
      </p:sp>
      <p:sp>
        <p:nvSpPr>
          <p:cNvPr id="25606" name="Rectangle 8"/>
          <p:cNvSpPr>
            <a:spLocks noChangeArrowheads="1"/>
          </p:cNvSpPr>
          <p:nvPr/>
        </p:nvSpPr>
        <p:spPr bwMode="auto">
          <a:xfrm>
            <a:off x="3124200" y="2686050"/>
            <a:ext cx="59436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800"/>
              <a:t>TABLE 1. Hearing on affected side in 190 patients with vestibular schwannoma” </a:t>
            </a:r>
            <a:br>
              <a:rPr lang="en-US" sz="1800"/>
            </a:br>
            <a:r>
              <a:rPr lang="en-US" sz="1800"/>
              <a:t>Gardner-Robertson class 	%age of patients</a:t>
            </a:r>
          </a:p>
        </p:txBody>
      </p:sp>
      <p:sp>
        <p:nvSpPr>
          <p:cNvPr id="25607" name="Rectangle 9"/>
          <p:cNvSpPr>
            <a:spLocks noChangeArrowheads="1"/>
          </p:cNvSpPr>
          <p:nvPr/>
        </p:nvSpPr>
        <p:spPr bwMode="auto">
          <a:xfrm>
            <a:off x="3810000" y="3703638"/>
            <a:ext cx="99060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t>A </a:t>
            </a:r>
            <a:br>
              <a:rPr lang="en-US"/>
            </a:br>
            <a:r>
              <a:rPr lang="en-US"/>
              <a:t>B </a:t>
            </a:r>
            <a:br>
              <a:rPr lang="en-US"/>
            </a:br>
            <a:r>
              <a:rPr lang="en-US"/>
              <a:t>C </a:t>
            </a:r>
            <a:br>
              <a:rPr lang="en-US"/>
            </a:br>
            <a:r>
              <a:rPr lang="en-US"/>
              <a:t>D </a:t>
            </a:r>
            <a:br>
              <a:rPr lang="en-US"/>
            </a:br>
            <a:r>
              <a:rPr lang="en-US"/>
              <a:t>Total </a:t>
            </a:r>
          </a:p>
        </p:txBody>
      </p:sp>
      <p:sp>
        <p:nvSpPr>
          <p:cNvPr id="25608" name="Rectangle 10"/>
          <p:cNvSpPr>
            <a:spLocks noChangeArrowheads="1"/>
          </p:cNvSpPr>
          <p:nvPr/>
        </p:nvSpPr>
        <p:spPr bwMode="auto">
          <a:xfrm>
            <a:off x="7315200" y="3733800"/>
            <a:ext cx="9906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t>21.1 </a:t>
            </a:r>
            <a:br>
              <a:rPr lang="en-US"/>
            </a:br>
            <a:r>
              <a:rPr lang="en-US"/>
              <a:t>27.9 </a:t>
            </a:r>
            <a:br>
              <a:rPr lang="en-US"/>
            </a:br>
            <a:r>
              <a:rPr lang="en-US"/>
              <a:t>15.3 </a:t>
            </a:r>
            <a:br>
              <a:rPr lang="en-US"/>
            </a:br>
            <a:r>
              <a:rPr lang="en-US"/>
              <a:t>35.8 </a:t>
            </a:r>
            <a:br>
              <a:rPr lang="en-US"/>
            </a:br>
            <a:r>
              <a:rPr lang="en-US"/>
              <a:t>100.0 </a:t>
            </a:r>
          </a:p>
        </p:txBody>
      </p:sp>
      <p:cxnSp>
        <p:nvCxnSpPr>
          <p:cNvPr id="13" name="Straight Connector 12"/>
          <p:cNvCxnSpPr/>
          <p:nvPr/>
        </p:nvCxnSpPr>
        <p:spPr>
          <a:xfrm>
            <a:off x="3124200" y="5257800"/>
            <a:ext cx="556260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124200" y="3656013"/>
            <a:ext cx="5562600" cy="158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5611" name="Rectangle 14"/>
          <p:cNvSpPr>
            <a:spLocks noChangeArrowheads="1"/>
          </p:cNvSpPr>
          <p:nvPr/>
        </p:nvSpPr>
        <p:spPr bwMode="auto">
          <a:xfrm>
            <a:off x="3048000" y="5638800"/>
            <a:ext cx="5410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800"/>
              <a:t>*Forty-nine percent of patients had serviceable hearing.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3415</TotalTime>
  <Words>5113</Words>
  <Application>Microsoft Macintosh PowerPoint</Application>
  <PresentationFormat>On-screen Show (4:3)</PresentationFormat>
  <Paragraphs>865</Paragraphs>
  <Slides>75</Slides>
  <Notes>8</Notes>
  <HiddenSlides>0</HiddenSlides>
  <MMClips>0</MMClips>
  <ScaleCrop>false</ScaleCrop>
  <HeadingPairs>
    <vt:vector size="4" baseType="variant">
      <vt:variant>
        <vt:lpstr>Theme</vt:lpstr>
      </vt:variant>
      <vt:variant>
        <vt:i4>1</vt:i4>
      </vt:variant>
      <vt:variant>
        <vt:lpstr>Slide Titles</vt:lpstr>
      </vt:variant>
      <vt:variant>
        <vt:i4>75</vt:i4>
      </vt:variant>
    </vt:vector>
  </HeadingPairs>
  <TitlesOfParts>
    <vt:vector size="76" baseType="lpstr">
      <vt:lpstr>Equity</vt:lpstr>
      <vt:lpstr>ACOUSTIC NEUROMA  DIAGNOSIS AND MANAGEMENT </vt:lpstr>
      <vt:lpstr>Introduction</vt:lpstr>
      <vt:lpstr>Introduction</vt:lpstr>
      <vt:lpstr>Cerebello-pontine angle</vt:lpstr>
      <vt:lpstr>Cerebello-pontine angle</vt:lpstr>
      <vt:lpstr> Grading </vt:lpstr>
      <vt:lpstr>What do patients complain of ?</vt:lpstr>
      <vt:lpstr>Hearing Loss</vt:lpstr>
      <vt:lpstr>Distribution of Hearing in AN</vt:lpstr>
      <vt:lpstr>More complaints….</vt:lpstr>
      <vt:lpstr>Diagnostic Tests</vt:lpstr>
      <vt:lpstr>Audiometric Testing</vt:lpstr>
      <vt:lpstr>BAER: Retrocochlear Pathology</vt:lpstr>
      <vt:lpstr>BAER: Diagnostic Efficiency</vt:lpstr>
      <vt:lpstr>Cost-Effective Initial Screening for Vestibular Schwannoma: Auditory Brainstem Response or Magnetic Resonance Imaging?  V Rupa, A Job, M George, V Rajshekhar. Dept of ENT &amp; NSx , CMC, Vellore  Otolaryngol Head Neck Surg , June 1, 2003 vol. 128 no. 6 823-828 </vt:lpstr>
      <vt:lpstr>MRI is the Gold Standard</vt:lpstr>
      <vt:lpstr>MRI characteristics of other lesions</vt:lpstr>
      <vt:lpstr>CT Brain with contrast </vt:lpstr>
      <vt:lpstr>Management options - No strict  guidelines</vt:lpstr>
      <vt:lpstr>Historical perspective</vt:lpstr>
      <vt:lpstr>Surgical approaches</vt:lpstr>
      <vt:lpstr>Retromastoid suboccipital transmeatal approach</vt:lpstr>
      <vt:lpstr>Retromastoid suboccipital transmeatal approach</vt:lpstr>
      <vt:lpstr>Retromastoid suboccipital transmeatal approach</vt:lpstr>
      <vt:lpstr>Retromastoid suboccipital transmeatal approach</vt:lpstr>
      <vt:lpstr>Retromastoid suboccipital transmeatal approach</vt:lpstr>
      <vt:lpstr>Retromastoid suboccipital transmeatal approach</vt:lpstr>
      <vt:lpstr>RMSOC – Intrameatal part </vt:lpstr>
      <vt:lpstr>Retromastoid suboccipital transmeatal approach</vt:lpstr>
      <vt:lpstr>Retromastoid suboccipital transmeatal approach</vt:lpstr>
      <vt:lpstr>Complications of RMSOC approach</vt:lpstr>
      <vt:lpstr>Complication avoidance</vt:lpstr>
      <vt:lpstr>Complication avoidance</vt:lpstr>
      <vt:lpstr>Middle fossa approach</vt:lpstr>
      <vt:lpstr>Middle fossa approach</vt:lpstr>
      <vt:lpstr>Middle fossa approach</vt:lpstr>
      <vt:lpstr>Translabyrinthine approach</vt:lpstr>
      <vt:lpstr>Translabyrinthine approach</vt:lpstr>
      <vt:lpstr>Choice of approach</vt:lpstr>
      <vt:lpstr>Facial N preservation</vt:lpstr>
      <vt:lpstr>PowerPoint Presentation</vt:lpstr>
      <vt:lpstr>House and Brackmann Grading</vt:lpstr>
      <vt:lpstr>Microsurgical management of giant acoustic neuromas: An institutional series of 400 cases Sumit Sinha, B S Sharma, Asian Journal of Neurosurgery 2008; 11: 47-56</vt:lpstr>
      <vt:lpstr>Hearing preservation: Monitoring</vt:lpstr>
      <vt:lpstr>BAER</vt:lpstr>
      <vt:lpstr>Recent Advances</vt:lpstr>
      <vt:lpstr>PowerPoint Presentation</vt:lpstr>
      <vt:lpstr>Technical points avoiding cochlear nerve injury</vt:lpstr>
      <vt:lpstr>Hearing preservation: Prognostic factors</vt:lpstr>
      <vt:lpstr>Results</vt:lpstr>
      <vt:lpstr>Conservative management</vt:lpstr>
      <vt:lpstr>Conservative management</vt:lpstr>
      <vt:lpstr>Result of conservative management</vt:lpstr>
      <vt:lpstr>Role of Endoscopy</vt:lpstr>
      <vt:lpstr>Quality of life(QOL) after V S surgery</vt:lpstr>
      <vt:lpstr>Taste dysfuntion in vestibular schwannoma RN Sahu, S Behari, VK Agarwal, PJ Giri, VK Jain. Neurology India, Jan- Mar 2008, Vol 56, </vt:lpstr>
      <vt:lpstr>Quality of life(QOL) after V S surgery</vt:lpstr>
      <vt:lpstr>Role of Radiosurgery</vt:lpstr>
      <vt:lpstr>Role of Radiosurgery</vt:lpstr>
      <vt:lpstr>Radiosurgery experience-</vt:lpstr>
      <vt:lpstr>Management decisions</vt:lpstr>
      <vt:lpstr>PowerPoint Presentation</vt:lpstr>
      <vt:lpstr>Only hearing ear ?</vt:lpstr>
      <vt:lpstr>NF-II</vt:lpstr>
      <vt:lpstr>NF-II</vt:lpstr>
      <vt:lpstr>Tumor control and hearing preservation after Gamma Knife radiosurgery for vestibular schwannomas in NF2  MS Sharma, R Singh, SS Kale, D Agarwal, BS Sharma, AK Mahapatra Journal of Neuro-Oncology Volume 98, Number 2, 265-270</vt:lpstr>
      <vt:lpstr>Rehabilitation</vt:lpstr>
      <vt:lpstr>Facial Reanimation</vt:lpstr>
      <vt:lpstr>Facial reanimation procedures</vt:lpstr>
      <vt:lpstr>Hypoglossal-facial anastomosis</vt:lpstr>
      <vt:lpstr>Muscle transposition</vt:lpstr>
      <vt:lpstr>Static procedures for paralyzed eyelids</vt:lpstr>
      <vt:lpstr>Hearing Rehabilitation Multichannel auditory brain stem implant (ABI)</vt:lpstr>
      <vt:lpstr>Lower cranial nerve rehabilitation</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OF  VESTIBULAR SCHWANNOMA</dc:title>
  <dc:creator>DELL</dc:creator>
  <cp:lastModifiedBy>apple</cp:lastModifiedBy>
  <cp:revision>154</cp:revision>
  <dcterms:created xsi:type="dcterms:W3CDTF">2009-03-13T07:31:41Z</dcterms:created>
  <dcterms:modified xsi:type="dcterms:W3CDTF">2013-12-19T13:06:06Z</dcterms:modified>
</cp:coreProperties>
</file>